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38"/>
  </p:notesMasterIdLst>
  <p:handoutMasterIdLst>
    <p:handoutMasterId r:id="rId39"/>
  </p:handoutMasterIdLst>
  <p:sldIdLst>
    <p:sldId id="259" r:id="rId2"/>
    <p:sldId id="402" r:id="rId3"/>
    <p:sldId id="408" r:id="rId4"/>
    <p:sldId id="455" r:id="rId5"/>
    <p:sldId id="457" r:id="rId6"/>
    <p:sldId id="453" r:id="rId7"/>
    <p:sldId id="428" r:id="rId8"/>
    <p:sldId id="449" r:id="rId9"/>
    <p:sldId id="427" r:id="rId10"/>
    <p:sldId id="450" r:id="rId11"/>
    <p:sldId id="452" r:id="rId12"/>
    <p:sldId id="451" r:id="rId13"/>
    <p:sldId id="421" r:id="rId14"/>
    <p:sldId id="447" r:id="rId15"/>
    <p:sldId id="448" r:id="rId16"/>
    <p:sldId id="420" r:id="rId17"/>
    <p:sldId id="419" r:id="rId18"/>
    <p:sldId id="417" r:id="rId19"/>
    <p:sldId id="416" r:id="rId20"/>
    <p:sldId id="403" r:id="rId21"/>
    <p:sldId id="400" r:id="rId22"/>
    <p:sldId id="401" r:id="rId23"/>
    <p:sldId id="441" r:id="rId24"/>
    <p:sldId id="456" r:id="rId25"/>
    <p:sldId id="423" r:id="rId26"/>
    <p:sldId id="442" r:id="rId27"/>
    <p:sldId id="407" r:id="rId28"/>
    <p:sldId id="375" r:id="rId29"/>
    <p:sldId id="378" r:id="rId30"/>
    <p:sldId id="432" r:id="rId31"/>
    <p:sldId id="436" r:id="rId32"/>
    <p:sldId id="434" r:id="rId33"/>
    <p:sldId id="454" r:id="rId34"/>
    <p:sldId id="437" r:id="rId35"/>
    <p:sldId id="438" r:id="rId36"/>
    <p:sldId id="435" r:id="rId37"/>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608B"/>
    <a:srgbClr val="32D9DB"/>
    <a:srgbClr val="333333"/>
    <a:srgbClr val="6EAF40"/>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902" autoAdjust="0"/>
    <p:restoredTop sz="80743" autoAdjust="0"/>
  </p:normalViewPr>
  <p:slideViewPr>
    <p:cSldViewPr snapToGrid="0">
      <p:cViewPr varScale="1">
        <p:scale>
          <a:sx n="80" d="100"/>
          <a:sy n="80" d="100"/>
        </p:scale>
        <p:origin x="96" y="168"/>
      </p:cViewPr>
      <p:guideLst>
        <p:guide orient="horz" pos="2160"/>
        <p:guide pos="3840"/>
      </p:guideLst>
    </p:cSldViewPr>
  </p:slideViewPr>
  <p:outlineViewPr>
    <p:cViewPr>
      <p:scale>
        <a:sx n="33" d="100"/>
        <a:sy n="33" d="100"/>
      </p:scale>
      <p:origin x="0" y="-9264"/>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D71B2D-BFE7-D740-B4E5-C8F31B645D02}" type="datetimeFigureOut">
              <a:rPr lang="en-US" smtClean="0"/>
              <a:t>1/17/2018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5446DB-FDF3-4248-8EAA-FE8BDD51E653}" type="slidenum">
              <a:rPr lang="en-US" smtClean="0"/>
              <a:t>‹#›</a:t>
            </a:fld>
            <a:endParaRPr lang="en-US"/>
          </a:p>
        </p:txBody>
      </p:sp>
    </p:spTree>
    <p:extLst>
      <p:ext uri="{BB962C8B-B14F-4D97-AF65-F5344CB8AC3E}">
        <p14:creationId xmlns:p14="http://schemas.microsoft.com/office/powerpoint/2010/main" val="14917032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A73F4F-4AF8-46AE-959C-7E39B2F31029}" type="datetimeFigureOut">
              <a:rPr lang="id-ID" smtClean="0"/>
              <a:t>17/01/2018</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1CF38-71B0-474A-B071-9183F50B30C2}" type="slidenum">
              <a:rPr lang="id-ID" smtClean="0"/>
              <a:t>‹#›</a:t>
            </a:fld>
            <a:endParaRPr lang="id-ID"/>
          </a:p>
        </p:txBody>
      </p:sp>
    </p:spTree>
    <p:extLst>
      <p:ext uri="{BB962C8B-B14F-4D97-AF65-F5344CB8AC3E}">
        <p14:creationId xmlns:p14="http://schemas.microsoft.com/office/powerpoint/2010/main" val="1297007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1CF38-71B0-474A-B071-9183F50B30C2}" type="slidenum">
              <a:rPr lang="id-ID" smtClean="0"/>
              <a:t>1</a:t>
            </a:fld>
            <a:endParaRPr lang="id-ID"/>
          </a:p>
        </p:txBody>
      </p:sp>
    </p:spTree>
    <p:extLst>
      <p:ext uri="{BB962C8B-B14F-4D97-AF65-F5344CB8AC3E}">
        <p14:creationId xmlns:p14="http://schemas.microsoft.com/office/powerpoint/2010/main" val="1927085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71CF38-71B0-474A-B071-9183F50B30C2}" type="slidenum">
              <a:rPr lang="id-ID" smtClean="0"/>
              <a:t>16</a:t>
            </a:fld>
            <a:endParaRPr lang="id-ID"/>
          </a:p>
        </p:txBody>
      </p:sp>
    </p:spTree>
    <p:extLst>
      <p:ext uri="{BB962C8B-B14F-4D97-AF65-F5344CB8AC3E}">
        <p14:creationId xmlns:p14="http://schemas.microsoft.com/office/powerpoint/2010/main" val="868746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71CF38-71B0-474A-B071-9183F50B30C2}" type="slidenum">
              <a:rPr lang="id-ID" smtClean="0"/>
              <a:t>17</a:t>
            </a:fld>
            <a:endParaRPr lang="id-ID"/>
          </a:p>
        </p:txBody>
      </p:sp>
    </p:spTree>
    <p:extLst>
      <p:ext uri="{BB962C8B-B14F-4D97-AF65-F5344CB8AC3E}">
        <p14:creationId xmlns:p14="http://schemas.microsoft.com/office/powerpoint/2010/main" val="1934993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71CF38-71B0-474A-B071-9183F50B30C2}" type="slidenum">
              <a:rPr lang="id-ID" smtClean="0"/>
              <a:t>19</a:t>
            </a:fld>
            <a:endParaRPr lang="id-ID"/>
          </a:p>
        </p:txBody>
      </p:sp>
    </p:spTree>
    <p:extLst>
      <p:ext uri="{BB962C8B-B14F-4D97-AF65-F5344CB8AC3E}">
        <p14:creationId xmlns:p14="http://schemas.microsoft.com/office/powerpoint/2010/main" val="512244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71CF38-71B0-474A-B071-9183F50B30C2}" type="slidenum">
              <a:rPr lang="id-ID" smtClean="0"/>
              <a:t>20</a:t>
            </a:fld>
            <a:endParaRPr lang="id-ID"/>
          </a:p>
        </p:txBody>
      </p:sp>
    </p:spTree>
    <p:extLst>
      <p:ext uri="{BB962C8B-B14F-4D97-AF65-F5344CB8AC3E}">
        <p14:creationId xmlns:p14="http://schemas.microsoft.com/office/powerpoint/2010/main" val="308158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71CF38-71B0-474A-B071-9183F50B30C2}" type="slidenum">
              <a:rPr lang="id-ID" smtClean="0"/>
              <a:t>23</a:t>
            </a:fld>
            <a:endParaRPr lang="id-ID"/>
          </a:p>
        </p:txBody>
      </p:sp>
    </p:spTree>
    <p:extLst>
      <p:ext uri="{BB962C8B-B14F-4D97-AF65-F5344CB8AC3E}">
        <p14:creationId xmlns:p14="http://schemas.microsoft.com/office/powerpoint/2010/main" val="1570780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71CF38-71B0-474A-B071-9183F50B30C2}" type="slidenum">
              <a:rPr lang="id-ID" smtClean="0"/>
              <a:t>26</a:t>
            </a:fld>
            <a:endParaRPr lang="id-ID"/>
          </a:p>
        </p:txBody>
      </p:sp>
    </p:spTree>
    <p:extLst>
      <p:ext uri="{BB962C8B-B14F-4D97-AF65-F5344CB8AC3E}">
        <p14:creationId xmlns:p14="http://schemas.microsoft.com/office/powerpoint/2010/main" val="152806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D71CF38-71B0-474A-B071-9183F50B30C2}" type="slidenum">
              <a:rPr lang="id-ID" smtClean="0"/>
              <a:t>28</a:t>
            </a:fld>
            <a:endParaRPr lang="id-ID"/>
          </a:p>
        </p:txBody>
      </p:sp>
    </p:spTree>
    <p:extLst>
      <p:ext uri="{BB962C8B-B14F-4D97-AF65-F5344CB8AC3E}">
        <p14:creationId xmlns:p14="http://schemas.microsoft.com/office/powerpoint/2010/main" val="4290547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D71CF38-71B0-474A-B071-9183F50B30C2}" type="slidenum">
              <a:rPr lang="id-ID" smtClean="0"/>
              <a:t>29</a:t>
            </a:fld>
            <a:endParaRPr lang="id-ID"/>
          </a:p>
        </p:txBody>
      </p:sp>
    </p:spTree>
    <p:extLst>
      <p:ext uri="{BB962C8B-B14F-4D97-AF65-F5344CB8AC3E}">
        <p14:creationId xmlns:p14="http://schemas.microsoft.com/office/powerpoint/2010/main" val="258959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D71CF38-71B0-474A-B071-9183F50B30C2}" type="slidenum">
              <a:rPr lang="id-ID" smtClean="0"/>
              <a:t>30</a:t>
            </a:fld>
            <a:endParaRPr lang="id-ID"/>
          </a:p>
        </p:txBody>
      </p:sp>
    </p:spTree>
    <p:extLst>
      <p:ext uri="{BB962C8B-B14F-4D97-AF65-F5344CB8AC3E}">
        <p14:creationId xmlns:p14="http://schemas.microsoft.com/office/powerpoint/2010/main" val="1144353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D71CF38-71B0-474A-B071-9183F50B30C2}" type="slidenum">
              <a:rPr lang="id-ID" smtClean="0"/>
              <a:t>31</a:t>
            </a:fld>
            <a:endParaRPr lang="id-ID"/>
          </a:p>
        </p:txBody>
      </p:sp>
    </p:spTree>
    <p:extLst>
      <p:ext uri="{BB962C8B-B14F-4D97-AF65-F5344CB8AC3E}">
        <p14:creationId xmlns:p14="http://schemas.microsoft.com/office/powerpoint/2010/main" val="749328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1CF38-71B0-474A-B071-9183F50B30C2}" type="slidenum">
              <a:rPr lang="id-ID" smtClean="0"/>
              <a:t>2</a:t>
            </a:fld>
            <a:endParaRPr lang="id-ID"/>
          </a:p>
        </p:txBody>
      </p:sp>
    </p:spTree>
    <p:extLst>
      <p:ext uri="{BB962C8B-B14F-4D97-AF65-F5344CB8AC3E}">
        <p14:creationId xmlns:p14="http://schemas.microsoft.com/office/powerpoint/2010/main" val="572000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D71CF38-71B0-474A-B071-9183F50B30C2}" type="slidenum">
              <a:rPr lang="id-ID" smtClean="0"/>
              <a:t>32</a:t>
            </a:fld>
            <a:endParaRPr lang="id-ID"/>
          </a:p>
        </p:txBody>
      </p:sp>
    </p:spTree>
    <p:extLst>
      <p:ext uri="{BB962C8B-B14F-4D97-AF65-F5344CB8AC3E}">
        <p14:creationId xmlns:p14="http://schemas.microsoft.com/office/powerpoint/2010/main" val="2095696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D71CF38-71B0-474A-B071-9183F50B30C2}" type="slidenum">
              <a:rPr lang="id-ID" smtClean="0"/>
              <a:t>33</a:t>
            </a:fld>
            <a:endParaRPr lang="id-ID"/>
          </a:p>
        </p:txBody>
      </p:sp>
    </p:spTree>
    <p:extLst>
      <p:ext uri="{BB962C8B-B14F-4D97-AF65-F5344CB8AC3E}">
        <p14:creationId xmlns:p14="http://schemas.microsoft.com/office/powerpoint/2010/main" val="77382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5D71CF38-71B0-474A-B071-9183F50B30C2}" type="slidenum">
              <a:rPr lang="id-ID" smtClean="0"/>
              <a:t>34</a:t>
            </a:fld>
            <a:endParaRPr lang="id-ID"/>
          </a:p>
        </p:txBody>
      </p:sp>
    </p:spTree>
    <p:extLst>
      <p:ext uri="{BB962C8B-B14F-4D97-AF65-F5344CB8AC3E}">
        <p14:creationId xmlns:p14="http://schemas.microsoft.com/office/powerpoint/2010/main" val="47828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D71CF38-71B0-474A-B071-9183F50B30C2}" type="slidenum">
              <a:rPr lang="id-ID" smtClean="0"/>
              <a:t>35</a:t>
            </a:fld>
            <a:endParaRPr lang="id-ID"/>
          </a:p>
        </p:txBody>
      </p:sp>
    </p:spTree>
    <p:extLst>
      <p:ext uri="{BB962C8B-B14F-4D97-AF65-F5344CB8AC3E}">
        <p14:creationId xmlns:p14="http://schemas.microsoft.com/office/powerpoint/2010/main" val="1825212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D71CF38-71B0-474A-B071-9183F50B30C2}" type="slidenum">
              <a:rPr lang="id-ID" smtClean="0"/>
              <a:t>36</a:t>
            </a:fld>
            <a:endParaRPr lang="id-ID"/>
          </a:p>
        </p:txBody>
      </p:sp>
    </p:spTree>
    <p:extLst>
      <p:ext uri="{BB962C8B-B14F-4D97-AF65-F5344CB8AC3E}">
        <p14:creationId xmlns:p14="http://schemas.microsoft.com/office/powerpoint/2010/main" val="809168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71CF38-71B0-474A-B071-9183F50B30C2}" type="slidenum">
              <a:rPr lang="id-ID" smtClean="0"/>
              <a:t>5</a:t>
            </a:fld>
            <a:endParaRPr lang="id-ID"/>
          </a:p>
        </p:txBody>
      </p:sp>
    </p:spTree>
    <p:extLst>
      <p:ext uri="{BB962C8B-B14F-4D97-AF65-F5344CB8AC3E}">
        <p14:creationId xmlns:p14="http://schemas.microsoft.com/office/powerpoint/2010/main" val="1007877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71CF38-71B0-474A-B071-9183F50B30C2}" type="slidenum">
              <a:rPr lang="id-ID" smtClean="0"/>
              <a:t>6</a:t>
            </a:fld>
            <a:endParaRPr lang="id-ID"/>
          </a:p>
        </p:txBody>
      </p:sp>
    </p:spTree>
    <p:extLst>
      <p:ext uri="{BB962C8B-B14F-4D97-AF65-F5344CB8AC3E}">
        <p14:creationId xmlns:p14="http://schemas.microsoft.com/office/powerpoint/2010/main" val="1651014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71CF38-71B0-474A-B071-9183F50B30C2}" type="slidenum">
              <a:rPr lang="id-ID" smtClean="0"/>
              <a:t>7</a:t>
            </a:fld>
            <a:endParaRPr lang="id-ID"/>
          </a:p>
        </p:txBody>
      </p:sp>
    </p:spTree>
    <p:extLst>
      <p:ext uri="{BB962C8B-B14F-4D97-AF65-F5344CB8AC3E}">
        <p14:creationId xmlns:p14="http://schemas.microsoft.com/office/powerpoint/2010/main" val="1834085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71CF38-71B0-474A-B071-9183F50B30C2}" type="slidenum">
              <a:rPr lang="id-ID" smtClean="0"/>
              <a:t>9</a:t>
            </a:fld>
            <a:endParaRPr lang="id-ID"/>
          </a:p>
        </p:txBody>
      </p:sp>
    </p:spTree>
    <p:extLst>
      <p:ext uri="{BB962C8B-B14F-4D97-AF65-F5344CB8AC3E}">
        <p14:creationId xmlns:p14="http://schemas.microsoft.com/office/powerpoint/2010/main" val="1535967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71CF38-71B0-474A-B071-9183F50B30C2}" type="slidenum">
              <a:rPr lang="id-ID" smtClean="0"/>
              <a:t>11</a:t>
            </a:fld>
            <a:endParaRPr lang="id-ID"/>
          </a:p>
        </p:txBody>
      </p:sp>
    </p:spTree>
    <p:extLst>
      <p:ext uri="{BB962C8B-B14F-4D97-AF65-F5344CB8AC3E}">
        <p14:creationId xmlns:p14="http://schemas.microsoft.com/office/powerpoint/2010/main" val="33812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71CF38-71B0-474A-B071-9183F50B30C2}" type="slidenum">
              <a:rPr lang="id-ID" smtClean="0"/>
              <a:t>12</a:t>
            </a:fld>
            <a:endParaRPr lang="id-ID"/>
          </a:p>
        </p:txBody>
      </p:sp>
    </p:spTree>
    <p:extLst>
      <p:ext uri="{BB962C8B-B14F-4D97-AF65-F5344CB8AC3E}">
        <p14:creationId xmlns:p14="http://schemas.microsoft.com/office/powerpoint/2010/main" val="545065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71CF38-71B0-474A-B071-9183F50B30C2}" type="slidenum">
              <a:rPr lang="id-ID" smtClean="0"/>
              <a:t>14</a:t>
            </a:fld>
            <a:endParaRPr lang="id-ID"/>
          </a:p>
        </p:txBody>
      </p:sp>
    </p:spTree>
    <p:extLst>
      <p:ext uri="{BB962C8B-B14F-4D97-AF65-F5344CB8AC3E}">
        <p14:creationId xmlns:p14="http://schemas.microsoft.com/office/powerpoint/2010/main" val="194185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7" name="Date Placeholder 3"/>
          <p:cNvSpPr>
            <a:spLocks noGrp="1"/>
          </p:cNvSpPr>
          <p:nvPr>
            <p:ph type="dt" sz="half" idx="10"/>
          </p:nvPr>
        </p:nvSpPr>
        <p:spPr>
          <a:xfrm>
            <a:off x="838200" y="6356350"/>
            <a:ext cx="2743200" cy="365125"/>
          </a:xfrm>
          <a:prstGeom prst="rect">
            <a:avLst/>
          </a:prstGeom>
        </p:spPr>
        <p:txBody>
          <a:bodyPr anchor="b"/>
          <a:lstStyle>
            <a:lvl1pPr>
              <a:defRPr sz="1000">
                <a:latin typeface="Kefa" charset="0"/>
                <a:ea typeface="Kefa" charset="0"/>
                <a:cs typeface="Kefa" charset="0"/>
              </a:defRPr>
            </a:lvl1pPr>
          </a:lstStyle>
          <a:p>
            <a:fld id="{F41B1209-0D93-5E43-91FD-39E01D1C2C75}" type="datetime1">
              <a:rPr lang="de-DE" smtClean="0"/>
              <a:t>17.01.2018</a:t>
            </a:fld>
            <a:endParaRPr lang="id-ID" dirty="0"/>
          </a:p>
        </p:txBody>
      </p:sp>
      <p:sp>
        <p:nvSpPr>
          <p:cNvPr id="8" name="Footer Placeholder 4"/>
          <p:cNvSpPr>
            <a:spLocks noGrp="1"/>
          </p:cNvSpPr>
          <p:nvPr>
            <p:ph type="ftr" sz="quarter" idx="11"/>
          </p:nvPr>
        </p:nvSpPr>
        <p:spPr>
          <a:xfrm>
            <a:off x="4038600" y="6356350"/>
            <a:ext cx="4114800" cy="365125"/>
          </a:xfrm>
          <a:prstGeom prst="rect">
            <a:avLst/>
          </a:prstGeom>
        </p:spPr>
        <p:txBody>
          <a:bodyPr anchor="b"/>
          <a:lstStyle>
            <a:lvl1pPr>
              <a:defRPr sz="1000">
                <a:latin typeface="Kefa" charset="0"/>
                <a:ea typeface="Kefa" charset="0"/>
                <a:cs typeface="Kefa" charset="0"/>
              </a:defRPr>
            </a:lvl1pPr>
          </a:lstStyle>
          <a:p>
            <a:pPr algn="ctr"/>
            <a:r>
              <a:rPr lang="en-US"/>
              <a:t>test</a:t>
            </a:r>
            <a:endParaRPr lang="id-ID" dirty="0"/>
          </a:p>
        </p:txBody>
      </p:sp>
      <p:sp>
        <p:nvSpPr>
          <p:cNvPr id="9" name="Slide Number Placeholder 5"/>
          <p:cNvSpPr>
            <a:spLocks noGrp="1"/>
          </p:cNvSpPr>
          <p:nvPr>
            <p:ph type="sldNum" sz="quarter" idx="12"/>
          </p:nvPr>
        </p:nvSpPr>
        <p:spPr>
          <a:xfrm>
            <a:off x="8610600" y="6356350"/>
            <a:ext cx="2743200" cy="365125"/>
          </a:xfrm>
          <a:prstGeom prst="rect">
            <a:avLst/>
          </a:prstGeom>
        </p:spPr>
        <p:txBody>
          <a:bodyPr anchor="b"/>
          <a:lstStyle>
            <a:lvl1pPr algn="r">
              <a:defRPr sz="1000">
                <a:latin typeface="Kefa" charset="0"/>
                <a:ea typeface="Kefa" charset="0"/>
                <a:cs typeface="Kefa" charset="0"/>
              </a:defRPr>
            </a:lvl1pPr>
          </a:lstStyle>
          <a:p>
            <a:fld id="{8DCBC0E4-DBA0-48B1-A4A8-062813EEAD86}" type="slidenum">
              <a:rPr lang="id-ID" smtClean="0"/>
              <a:pPr/>
              <a:t>‹#›</a:t>
            </a:fld>
            <a:endParaRPr lang="id-ID" dirty="0"/>
          </a:p>
        </p:txBody>
      </p:sp>
    </p:spTree>
    <p:extLst>
      <p:ext uri="{BB962C8B-B14F-4D97-AF65-F5344CB8AC3E}">
        <p14:creationId xmlns:p14="http://schemas.microsoft.com/office/powerpoint/2010/main" val="2772514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6"/>
          <p:cNvSpPr>
            <a:spLocks noChangeAspect="1"/>
          </p:cNvSpPr>
          <p:nvPr userDrawn="1">
            <p:custDataLst>
              <p:tags r:id="rId1"/>
            </p:custDataLst>
          </p:nvPr>
        </p:nvSpPr>
        <p:spPr bwMode="auto">
          <a:xfrm>
            <a:off x="0" y="-72964"/>
            <a:ext cx="12192000" cy="1693801"/>
          </a:xfrm>
          <a:custGeom>
            <a:avLst/>
            <a:gdLst>
              <a:gd name="connsiteX0" fmla="*/ 0 w 8801346"/>
              <a:gd name="connsiteY0" fmla="*/ 0 h 1633802"/>
              <a:gd name="connsiteX1" fmla="*/ 8801346 w 8801346"/>
              <a:gd name="connsiteY1" fmla="*/ 0 h 1633802"/>
              <a:gd name="connsiteX2" fmla="*/ 8801346 w 8801346"/>
              <a:gd name="connsiteY2" fmla="*/ 1282979 h 1633802"/>
              <a:gd name="connsiteX3" fmla="*/ 6110026 w 8801346"/>
              <a:gd name="connsiteY3" fmla="*/ 1282979 h 1633802"/>
              <a:gd name="connsiteX4" fmla="*/ 5963202 w 8801346"/>
              <a:gd name="connsiteY4" fmla="*/ 1282979 h 1633802"/>
              <a:gd name="connsiteX5" fmla="*/ 1444214 w 8801346"/>
              <a:gd name="connsiteY5" fmla="*/ 1282979 h 1633802"/>
              <a:gd name="connsiteX6" fmla="*/ 1519184 w 8801346"/>
              <a:gd name="connsiteY6" fmla="*/ 1633802 h 1633802"/>
              <a:gd name="connsiteX7" fmla="*/ 724255 w 8801346"/>
              <a:gd name="connsiteY7" fmla="*/ 1282979 h 1633802"/>
              <a:gd name="connsiteX8" fmla="*/ 0 w 8801346"/>
              <a:gd name="connsiteY8" fmla="*/ 1282979 h 1633802"/>
              <a:gd name="connsiteX9" fmla="*/ 0 w 8801346"/>
              <a:gd name="connsiteY9" fmla="*/ 0 h 1633802"/>
              <a:gd name="connsiteX0" fmla="*/ 0 w 8801346"/>
              <a:gd name="connsiteY0" fmla="*/ 0 h 1640956"/>
              <a:gd name="connsiteX1" fmla="*/ 8801346 w 8801346"/>
              <a:gd name="connsiteY1" fmla="*/ 0 h 1640956"/>
              <a:gd name="connsiteX2" fmla="*/ 8801346 w 8801346"/>
              <a:gd name="connsiteY2" fmla="*/ 1282979 h 1640956"/>
              <a:gd name="connsiteX3" fmla="*/ 6110026 w 8801346"/>
              <a:gd name="connsiteY3" fmla="*/ 1282979 h 1640956"/>
              <a:gd name="connsiteX4" fmla="*/ 5963202 w 8801346"/>
              <a:gd name="connsiteY4" fmla="*/ 1282979 h 1640956"/>
              <a:gd name="connsiteX5" fmla="*/ 1444214 w 8801346"/>
              <a:gd name="connsiteY5" fmla="*/ 1282979 h 1640956"/>
              <a:gd name="connsiteX6" fmla="*/ 1535879 w 8801346"/>
              <a:gd name="connsiteY6" fmla="*/ 1640956 h 1640956"/>
              <a:gd name="connsiteX7" fmla="*/ 724255 w 8801346"/>
              <a:gd name="connsiteY7" fmla="*/ 1282979 h 1640956"/>
              <a:gd name="connsiteX8" fmla="*/ 0 w 8801346"/>
              <a:gd name="connsiteY8" fmla="*/ 1282979 h 1640956"/>
              <a:gd name="connsiteX9" fmla="*/ 0 w 8801346"/>
              <a:gd name="connsiteY9" fmla="*/ 0 h 1640956"/>
              <a:gd name="connsiteX0" fmla="*/ 0 w 8801346"/>
              <a:gd name="connsiteY0" fmla="*/ 0 h 1633801"/>
              <a:gd name="connsiteX1" fmla="*/ 8801346 w 8801346"/>
              <a:gd name="connsiteY1" fmla="*/ 0 h 1633801"/>
              <a:gd name="connsiteX2" fmla="*/ 8801346 w 8801346"/>
              <a:gd name="connsiteY2" fmla="*/ 1282979 h 1633801"/>
              <a:gd name="connsiteX3" fmla="*/ 6110026 w 8801346"/>
              <a:gd name="connsiteY3" fmla="*/ 1282979 h 1633801"/>
              <a:gd name="connsiteX4" fmla="*/ 5963202 w 8801346"/>
              <a:gd name="connsiteY4" fmla="*/ 1282979 h 1633801"/>
              <a:gd name="connsiteX5" fmla="*/ 1444214 w 8801346"/>
              <a:gd name="connsiteY5" fmla="*/ 1282979 h 1633801"/>
              <a:gd name="connsiteX6" fmla="*/ 1512406 w 8801346"/>
              <a:gd name="connsiteY6" fmla="*/ 1633801 h 1633801"/>
              <a:gd name="connsiteX7" fmla="*/ 724255 w 8801346"/>
              <a:gd name="connsiteY7" fmla="*/ 1282979 h 1633801"/>
              <a:gd name="connsiteX8" fmla="*/ 0 w 8801346"/>
              <a:gd name="connsiteY8" fmla="*/ 1282979 h 1633801"/>
              <a:gd name="connsiteX9" fmla="*/ 0 w 8801346"/>
              <a:gd name="connsiteY9" fmla="*/ 0 h 1633801"/>
              <a:gd name="connsiteX0" fmla="*/ 0 w 8801346"/>
              <a:gd name="connsiteY0" fmla="*/ 0 h 1633801"/>
              <a:gd name="connsiteX1" fmla="*/ 8801346 w 8801346"/>
              <a:gd name="connsiteY1" fmla="*/ 0 h 1633801"/>
              <a:gd name="connsiteX2" fmla="*/ 8801346 w 8801346"/>
              <a:gd name="connsiteY2" fmla="*/ 1282979 h 1633801"/>
              <a:gd name="connsiteX3" fmla="*/ 6110026 w 8801346"/>
              <a:gd name="connsiteY3" fmla="*/ 1282979 h 1633801"/>
              <a:gd name="connsiteX4" fmla="*/ 5963202 w 8801346"/>
              <a:gd name="connsiteY4" fmla="*/ 1282979 h 1633801"/>
              <a:gd name="connsiteX5" fmla="*/ 1423087 w 8801346"/>
              <a:gd name="connsiteY5" fmla="*/ 1282979 h 1633801"/>
              <a:gd name="connsiteX6" fmla="*/ 1512406 w 8801346"/>
              <a:gd name="connsiteY6" fmla="*/ 1633801 h 1633801"/>
              <a:gd name="connsiteX7" fmla="*/ 724255 w 8801346"/>
              <a:gd name="connsiteY7" fmla="*/ 1282979 h 1633801"/>
              <a:gd name="connsiteX8" fmla="*/ 0 w 8801346"/>
              <a:gd name="connsiteY8" fmla="*/ 1282979 h 1633801"/>
              <a:gd name="connsiteX9" fmla="*/ 0 w 8801346"/>
              <a:gd name="connsiteY9" fmla="*/ 0 h 163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01346" h="1633801">
                <a:moveTo>
                  <a:pt x="0" y="0"/>
                </a:moveTo>
                <a:lnTo>
                  <a:pt x="8801346" y="0"/>
                </a:lnTo>
                <a:lnTo>
                  <a:pt x="8801346" y="1282979"/>
                </a:lnTo>
                <a:lnTo>
                  <a:pt x="6110026" y="1282979"/>
                </a:lnTo>
                <a:lnTo>
                  <a:pt x="5963202" y="1282979"/>
                </a:lnTo>
                <a:lnTo>
                  <a:pt x="1423087" y="1282979"/>
                </a:lnTo>
                <a:lnTo>
                  <a:pt x="1512406" y="1633801"/>
                </a:lnTo>
                <a:lnTo>
                  <a:pt x="724255" y="1282979"/>
                </a:lnTo>
                <a:lnTo>
                  <a:pt x="0" y="1282979"/>
                </a:lnTo>
                <a:lnTo>
                  <a:pt x="0" y="0"/>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de-DE"/>
          </a:p>
        </p:txBody>
      </p:sp>
      <p:sp>
        <p:nvSpPr>
          <p:cNvPr id="2" name="Title 1"/>
          <p:cNvSpPr>
            <a:spLocks noGrp="1"/>
          </p:cNvSpPr>
          <p:nvPr>
            <p:ph type="title"/>
          </p:nvPr>
        </p:nvSpPr>
        <p:spPr>
          <a:xfrm>
            <a:off x="864000" y="360000"/>
            <a:ext cx="10515600" cy="1325563"/>
          </a:xfrm>
          <a:prstGeom prst="rect">
            <a:avLst/>
          </a:prstGeom>
        </p:spPr>
        <p:txBody>
          <a:bodyPr/>
          <a:lstStyle>
            <a:lvl1pPr algn="ctr">
              <a:defRPr sz="3600">
                <a:solidFill>
                  <a:schemeClr val="bg1"/>
                </a:solidFill>
                <a:latin typeface="Kefa" charset="0"/>
                <a:ea typeface="Kefa" charset="0"/>
                <a:cs typeface="Kefa" charset="0"/>
              </a:defRPr>
            </a:lvl1pPr>
          </a:lstStyle>
          <a:p>
            <a:r>
              <a:rPr lang="en-US" dirty="0"/>
              <a:t>Click to edit Master title style</a:t>
            </a:r>
            <a:endParaRPr lang="id-ID" dirty="0"/>
          </a:p>
        </p:txBody>
      </p:sp>
      <p:sp>
        <p:nvSpPr>
          <p:cNvPr id="3" name="Content Placeholder 2"/>
          <p:cNvSpPr>
            <a:spLocks noGrp="1"/>
          </p:cNvSpPr>
          <p:nvPr>
            <p:ph idx="1"/>
          </p:nvPr>
        </p:nvSpPr>
        <p:spPr>
          <a:xfrm>
            <a:off x="838200" y="1825625"/>
            <a:ext cx="10515600" cy="4351338"/>
          </a:xfrm>
          <a:prstGeom prst="rect">
            <a:avLst/>
          </a:prstGeom>
        </p:spPr>
        <p:txBody>
          <a:bodyPr/>
          <a:lstStyle>
            <a:lvl1pPr>
              <a:defRPr sz="2000"/>
            </a:lvl1pPr>
            <a:lvl2pPr marL="685800" indent="-228600">
              <a:buSzPct val="70000"/>
              <a:buFont typeface="Wingdings" charset="2"/>
              <a:buChar char="Ø"/>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p:cNvSpPr>
            <a:spLocks noGrp="1"/>
          </p:cNvSpPr>
          <p:nvPr>
            <p:ph type="dt" sz="half" idx="10"/>
          </p:nvPr>
        </p:nvSpPr>
        <p:spPr>
          <a:xfrm>
            <a:off x="838200" y="6356350"/>
            <a:ext cx="2743200" cy="365125"/>
          </a:xfrm>
          <a:prstGeom prst="rect">
            <a:avLst/>
          </a:prstGeom>
        </p:spPr>
        <p:txBody>
          <a:bodyPr anchor="b"/>
          <a:lstStyle>
            <a:lvl1pPr>
              <a:defRPr sz="1000">
                <a:latin typeface="Kefa" charset="0"/>
                <a:ea typeface="Kefa" charset="0"/>
                <a:cs typeface="Kefa" charset="0"/>
              </a:defRPr>
            </a:lvl1pPr>
          </a:lstStyle>
          <a:p>
            <a:fld id="{BDCE86EB-905A-4846-AB44-34351AC51C39}" type="datetime1">
              <a:rPr lang="de-DE" smtClean="0"/>
              <a:t>17.01.2018</a:t>
            </a:fld>
            <a:endParaRPr lang="id-ID" dirty="0"/>
          </a:p>
        </p:txBody>
      </p:sp>
      <p:sp>
        <p:nvSpPr>
          <p:cNvPr id="5" name="Footer Placeholder 4"/>
          <p:cNvSpPr>
            <a:spLocks noGrp="1"/>
          </p:cNvSpPr>
          <p:nvPr>
            <p:ph type="ftr" sz="quarter" idx="11"/>
          </p:nvPr>
        </p:nvSpPr>
        <p:spPr>
          <a:xfrm>
            <a:off x="4038600" y="6356350"/>
            <a:ext cx="4114800" cy="365125"/>
          </a:xfrm>
          <a:prstGeom prst="rect">
            <a:avLst/>
          </a:prstGeom>
        </p:spPr>
        <p:txBody>
          <a:bodyPr anchor="b"/>
          <a:lstStyle>
            <a:lvl1pPr>
              <a:defRPr sz="1000">
                <a:latin typeface="Kefa" charset="0"/>
                <a:ea typeface="Kefa" charset="0"/>
                <a:cs typeface="Kefa" charset="0"/>
              </a:defRPr>
            </a:lvl1pPr>
          </a:lstStyle>
          <a:p>
            <a:pPr algn="ctr"/>
            <a:r>
              <a:rPr lang="en-US"/>
              <a:t>test</a:t>
            </a:r>
            <a:endParaRPr lang="id-ID"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nchor="b"/>
          <a:lstStyle>
            <a:lvl1pPr algn="r">
              <a:defRPr sz="1000">
                <a:latin typeface="Kefa" charset="0"/>
                <a:ea typeface="Kefa" charset="0"/>
                <a:cs typeface="Kefa" charset="0"/>
              </a:defRPr>
            </a:lvl1pPr>
          </a:lstStyle>
          <a:p>
            <a:fld id="{8DCBC0E4-DBA0-48B1-A4A8-062813EEAD86}" type="slidenum">
              <a:rPr lang="id-ID" smtClean="0"/>
              <a:pPr/>
              <a:t>‹#›</a:t>
            </a:fld>
            <a:endParaRPr lang="id-ID" dirty="0"/>
          </a:p>
        </p:txBody>
      </p:sp>
    </p:spTree>
    <p:extLst>
      <p:ext uri="{BB962C8B-B14F-4D97-AF65-F5344CB8AC3E}">
        <p14:creationId xmlns:p14="http://schemas.microsoft.com/office/powerpoint/2010/main" val="42624365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1322423" y="6228682"/>
            <a:ext cx="578224" cy="276999"/>
          </a:xfrm>
          <a:prstGeom prst="rect">
            <a:avLst/>
          </a:prstGeom>
          <a:noFill/>
        </p:spPr>
        <p:txBody>
          <a:bodyPr wrap="square" rtlCol="0">
            <a:spAutoFit/>
          </a:bodyPr>
          <a:lstStyle/>
          <a:p>
            <a:pPr algn="r"/>
            <a:r>
              <a:rPr lang="id-ID" sz="1200" dirty="0">
                <a:solidFill>
                  <a:schemeClr val="bg1"/>
                </a:solidFill>
              </a:rPr>
              <a:t>PAGE</a:t>
            </a:r>
          </a:p>
        </p:txBody>
      </p:sp>
    </p:spTree>
    <p:extLst>
      <p:ext uri="{BB962C8B-B14F-4D97-AF65-F5344CB8AC3E}">
        <p14:creationId xmlns:p14="http://schemas.microsoft.com/office/powerpoint/2010/main" val="4194551379"/>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9.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hyperlink" Target="https://travelprotect.habibinsurance.net/login/" TargetMode="External"/><Relationship Id="rId1" Type="http://schemas.openxmlformats.org/officeDocument/2006/relationships/slideLayout" Target="../slideLayouts/slideLayout2.xml"/><Relationship Id="rId6" Type="http://schemas.openxmlformats.org/officeDocument/2006/relationships/hyperlink" Target="https://www.karlocompare.com.pk/travel-insurance" TargetMode="External"/><Relationship Id="rId5" Type="http://schemas.openxmlformats.org/officeDocument/2006/relationships/image" Target="../media/image57.png"/><Relationship Id="rId4" Type="http://schemas.openxmlformats.org/officeDocument/2006/relationships/hyperlink" Target="https://travelprotect.habibinsurance.net/welcome/" TargetMode="External"/><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jpg"/><Relationship Id="rId18" Type="http://schemas.openxmlformats.org/officeDocument/2006/relationships/image" Target="../media/image76.jpeg"/><Relationship Id="rId26" Type="http://schemas.openxmlformats.org/officeDocument/2006/relationships/image" Target="../media/image84.png"/><Relationship Id="rId3" Type="http://schemas.openxmlformats.org/officeDocument/2006/relationships/image" Target="../media/image61.jpeg"/><Relationship Id="rId21" Type="http://schemas.openxmlformats.org/officeDocument/2006/relationships/image" Target="../media/image79.png"/><Relationship Id="rId7" Type="http://schemas.openxmlformats.org/officeDocument/2006/relationships/image" Target="../media/image65.jpeg"/><Relationship Id="rId12" Type="http://schemas.openxmlformats.org/officeDocument/2006/relationships/image" Target="../media/image70.jpg"/><Relationship Id="rId17" Type="http://schemas.openxmlformats.org/officeDocument/2006/relationships/image" Target="../media/image75.png"/><Relationship Id="rId25" Type="http://schemas.openxmlformats.org/officeDocument/2006/relationships/image" Target="../media/image83.png"/><Relationship Id="rId2" Type="http://schemas.openxmlformats.org/officeDocument/2006/relationships/notesSlide" Target="../notesSlides/notesSlide12.xml"/><Relationship Id="rId16" Type="http://schemas.openxmlformats.org/officeDocument/2006/relationships/image" Target="../media/image74.jpeg"/><Relationship Id="rId20"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4.jpeg"/><Relationship Id="rId11" Type="http://schemas.openxmlformats.org/officeDocument/2006/relationships/image" Target="../media/image69.jpg"/><Relationship Id="rId24" Type="http://schemas.openxmlformats.org/officeDocument/2006/relationships/image" Target="../media/image82.png"/><Relationship Id="rId5" Type="http://schemas.openxmlformats.org/officeDocument/2006/relationships/image" Target="../media/image63.gif"/><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6.jpeg"/><Relationship Id="rId10" Type="http://schemas.openxmlformats.org/officeDocument/2006/relationships/image" Target="../media/image68.png"/><Relationship Id="rId19" Type="http://schemas.openxmlformats.org/officeDocument/2006/relationships/image" Target="../media/image77.jpe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insurance-software.info/" TargetMode="External"/><Relationship Id="rId7" Type="http://schemas.openxmlformats.org/officeDocument/2006/relationships/hyperlink" Target="http://insurance-software.info/wp-content/uploads/Screenshot_Handout.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youtu.be/9Edn__OpkYA" TargetMode="External"/><Relationship Id="rId5" Type="http://schemas.openxmlformats.org/officeDocument/2006/relationships/hyperlink" Target="http://demo.insurance-software.info/welcome/" TargetMode="External"/><Relationship Id="rId4" Type="http://schemas.openxmlformats.org/officeDocument/2006/relationships/hyperlink" Target="http://www.tigerlab.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7.tiff"/><Relationship Id="rId1" Type="http://schemas.openxmlformats.org/officeDocument/2006/relationships/slideLayout" Target="../slideLayouts/slideLayout2.xml"/><Relationship Id="rId4" Type="http://schemas.openxmlformats.org/officeDocument/2006/relationships/image" Target="../media/image89.tiff"/></Relationships>
</file>

<file path=ppt/slides/_rels/slide2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4.emf"/><Relationship Id="rId5" Type="http://schemas.openxmlformats.org/officeDocument/2006/relationships/image" Target="../media/image93.png"/><Relationship Id="rId4" Type="http://schemas.openxmlformats.org/officeDocument/2006/relationships/image" Target="../media/image9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3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103.jpeg"/></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jpg"/><Relationship Id="rId7" Type="http://schemas.openxmlformats.org/officeDocument/2006/relationships/image" Target="../media/image113.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2.jpg"/><Relationship Id="rId11" Type="http://schemas.openxmlformats.org/officeDocument/2006/relationships/image" Target="../media/image117.png"/><Relationship Id="rId5" Type="http://schemas.openxmlformats.org/officeDocument/2006/relationships/image" Target="../media/image111.jp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jpg"/></Relationships>
</file>

<file path=ppt/slides/_rels/slide35.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9" name="Rectangle 18"/>
          <p:cNvSpPr/>
          <p:nvPr/>
        </p:nvSpPr>
        <p:spPr>
          <a:xfrm>
            <a:off x="2619897" y="2939651"/>
            <a:ext cx="3131563" cy="535531"/>
          </a:xfrm>
          <a:prstGeom prst="rect">
            <a:avLst/>
          </a:prstGeom>
        </p:spPr>
        <p:txBody>
          <a:bodyPr wrap="none">
            <a:spAutoFit/>
          </a:bodyPr>
          <a:lstStyle/>
          <a:p>
            <a:pPr>
              <a:lnSpc>
                <a:spcPct val="90000"/>
              </a:lnSpc>
            </a:pPr>
            <a:r>
              <a:rPr lang="en-US" sz="1600" b="1" dirty="0">
                <a:latin typeface="+mj-lt"/>
                <a:ea typeface="Roboto" panose="02000000000000000000" pitchFamily="2" charset="0"/>
                <a:cs typeface="Open Sans Light" panose="020B0306030504020204" pitchFamily="34" charset="0"/>
              </a:rPr>
              <a:t>The All in One Software Application </a:t>
            </a:r>
            <a:br>
              <a:rPr lang="en-US" sz="1600" b="1" dirty="0">
                <a:latin typeface="+mj-lt"/>
                <a:ea typeface="Roboto" panose="02000000000000000000" pitchFamily="2" charset="0"/>
                <a:cs typeface="Open Sans Light" panose="020B0306030504020204" pitchFamily="34" charset="0"/>
              </a:rPr>
            </a:br>
            <a:r>
              <a:rPr lang="en-US" sz="1600" b="1" dirty="0">
                <a:latin typeface="+mj-lt"/>
                <a:ea typeface="Roboto" panose="02000000000000000000" pitchFamily="2" charset="0"/>
                <a:cs typeface="Open Sans Light" panose="020B0306030504020204" pitchFamily="34" charset="0"/>
              </a:rPr>
              <a:t>for Insurance Management</a:t>
            </a:r>
            <a:endParaRPr lang="id-ID" sz="1600" b="1" dirty="0">
              <a:latin typeface="+mj-lt"/>
              <a:ea typeface="Roboto" panose="02000000000000000000" pitchFamily="2" charset="0"/>
              <a:cs typeface="Open Sans Light" panose="020B0306030504020204" pitchFamily="34" charset="0"/>
            </a:endParaRPr>
          </a:p>
        </p:txBody>
      </p:sp>
      <p:cxnSp>
        <p:nvCxnSpPr>
          <p:cNvPr id="20" name="Straight Connector 19"/>
          <p:cNvCxnSpPr/>
          <p:nvPr/>
        </p:nvCxnSpPr>
        <p:spPr>
          <a:xfrm>
            <a:off x="-5268889" y="3434020"/>
            <a:ext cx="501" cy="41162"/>
          </a:xfrm>
          <a:prstGeom prst="line">
            <a:avLst/>
          </a:prstGeom>
          <a:ln/>
        </p:spPr>
        <p:style>
          <a:lnRef idx="3">
            <a:schemeClr val="dk1"/>
          </a:lnRef>
          <a:fillRef idx="0">
            <a:schemeClr val="dk1"/>
          </a:fillRef>
          <a:effectRef idx="2">
            <a:schemeClr val="dk1"/>
          </a:effectRef>
          <a:fontRef idx="minor">
            <a:schemeClr val="tx1"/>
          </a:fontRef>
        </p:style>
      </p:cxn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1663" y="2085374"/>
            <a:ext cx="2505074" cy="707086"/>
          </a:xfrm>
          <a:prstGeom prst="rect">
            <a:avLst/>
          </a:prstGeom>
        </p:spPr>
      </p:pic>
    </p:spTree>
    <p:extLst>
      <p:ext uri="{BB962C8B-B14F-4D97-AF65-F5344CB8AC3E}">
        <p14:creationId xmlns:p14="http://schemas.microsoft.com/office/powerpoint/2010/main" val="1005050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Claim on the Spot</a:t>
            </a:r>
            <a:br>
              <a:rPr lang="en-US" dirty="0"/>
            </a:br>
            <a:endParaRPr lang="en-US" dirty="0"/>
          </a:p>
        </p:txBody>
      </p:sp>
      <p:sp>
        <p:nvSpPr>
          <p:cNvPr id="4" name="Slide Number Placeholder 3"/>
          <p:cNvSpPr>
            <a:spLocks noGrp="1"/>
          </p:cNvSpPr>
          <p:nvPr>
            <p:ph type="sldNum" sz="quarter" idx="12"/>
          </p:nvPr>
        </p:nvSpPr>
        <p:spPr/>
        <p:txBody>
          <a:bodyPr/>
          <a:lstStyle/>
          <a:p>
            <a:fld id="{8DCBC0E4-DBA0-48B1-A4A8-062813EEAD86}" type="slidenum">
              <a:rPr lang="id-ID" smtClean="0"/>
              <a:pPr/>
              <a:t>10</a:t>
            </a:fld>
            <a:endParaRPr lang="id-ID"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806" y="2242188"/>
            <a:ext cx="8965757" cy="38214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9291" y="1685563"/>
            <a:ext cx="2116505" cy="4378093"/>
          </a:xfrm>
          <a:prstGeom prst="rect">
            <a:avLst/>
          </a:prstGeom>
        </p:spPr>
      </p:pic>
    </p:spTree>
    <p:extLst>
      <p:ext uri="{BB962C8B-B14F-4D97-AF65-F5344CB8AC3E}">
        <p14:creationId xmlns:p14="http://schemas.microsoft.com/office/powerpoint/2010/main" val="2088298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000" y="360000"/>
            <a:ext cx="10515600" cy="1325563"/>
          </a:xfrm>
        </p:spPr>
        <p:txBody>
          <a:bodyPr/>
          <a:lstStyle/>
          <a:p>
            <a:r>
              <a:rPr lang="en-US" dirty="0"/>
              <a:t>Stand Alone Module 3: Customer Service Portal</a:t>
            </a:r>
          </a:p>
        </p:txBody>
      </p:sp>
      <p:sp>
        <p:nvSpPr>
          <p:cNvPr id="4" name="Slide Number Placeholder 3"/>
          <p:cNvSpPr>
            <a:spLocks noGrp="1"/>
          </p:cNvSpPr>
          <p:nvPr>
            <p:ph type="sldNum" sz="quarter" idx="12"/>
          </p:nvPr>
        </p:nvSpPr>
        <p:spPr>
          <a:xfrm>
            <a:off x="8610600" y="6357600"/>
            <a:ext cx="2743200" cy="365125"/>
          </a:xfrm>
        </p:spPr>
        <p:txBody>
          <a:bodyPr/>
          <a:lstStyle/>
          <a:p>
            <a:fld id="{8DCBC0E4-DBA0-48B1-A4A8-062813EEAD86}" type="slidenum">
              <a:rPr lang="id-ID" smtClean="0"/>
              <a:pPr/>
              <a:t>11</a:t>
            </a:fld>
            <a:endParaRPr lang="id-ID" dirty="0"/>
          </a:p>
        </p:txBody>
      </p:sp>
      <p:sp>
        <p:nvSpPr>
          <p:cNvPr id="7" name="Rectangle 6"/>
          <p:cNvSpPr/>
          <p:nvPr/>
        </p:nvSpPr>
        <p:spPr>
          <a:xfrm>
            <a:off x="900000" y="2700000"/>
            <a:ext cx="2016000" cy="2952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p:nvSpPr>
        <p:spPr>
          <a:xfrm>
            <a:off x="1008000" y="2376000"/>
            <a:ext cx="1800000" cy="18000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Content Placeholder 2"/>
          <p:cNvSpPr txBox="1">
            <a:spLocks/>
          </p:cNvSpPr>
          <p:nvPr/>
        </p:nvSpPr>
        <p:spPr>
          <a:xfrm>
            <a:off x="1008000" y="4572000"/>
            <a:ext cx="1739607" cy="2069729"/>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1600" b="1" dirty="0">
                <a:solidFill>
                  <a:schemeClr val="bg1"/>
                </a:solidFill>
                <a:ea typeface="Roboto" panose="02000000000000000000" pitchFamily="2" charset="0"/>
                <a:cs typeface="Arial" panose="020B0604020202020204" pitchFamily="34" charset="0"/>
              </a:rPr>
              <a:t>Contributes to Company’s Image</a:t>
            </a:r>
          </a:p>
        </p:txBody>
      </p:sp>
      <p:sp>
        <p:nvSpPr>
          <p:cNvPr id="10" name="Rectangle 9"/>
          <p:cNvSpPr/>
          <p:nvPr/>
        </p:nvSpPr>
        <p:spPr>
          <a:xfrm>
            <a:off x="3060000" y="3240000"/>
            <a:ext cx="2016000" cy="2952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p:cNvSpPr/>
          <p:nvPr/>
        </p:nvSpPr>
        <p:spPr>
          <a:xfrm>
            <a:off x="3168000" y="2952000"/>
            <a:ext cx="1800000" cy="18000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Content Placeholder 2"/>
          <p:cNvSpPr txBox="1">
            <a:spLocks/>
          </p:cNvSpPr>
          <p:nvPr/>
        </p:nvSpPr>
        <p:spPr>
          <a:xfrm>
            <a:off x="3168000" y="5040000"/>
            <a:ext cx="1739607" cy="2069729"/>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1600" b="1" dirty="0">
                <a:solidFill>
                  <a:schemeClr val="bg1"/>
                </a:solidFill>
                <a:ea typeface="Roboto" panose="02000000000000000000" pitchFamily="2" charset="0"/>
                <a:cs typeface="Arial" panose="020B0604020202020204" pitchFamily="34" charset="0"/>
              </a:rPr>
              <a:t>Increases customer loyalty</a:t>
            </a:r>
            <a:endParaRPr lang="en-US" sz="1100" dirty="0">
              <a:solidFill>
                <a:schemeClr val="bg1"/>
              </a:solidFill>
              <a:ea typeface="Roboto" panose="02000000000000000000" pitchFamily="2" charset="0"/>
              <a:cs typeface="Arial" panose="020B0604020202020204" pitchFamily="34" charset="0"/>
            </a:endParaRPr>
          </a:p>
        </p:txBody>
      </p:sp>
      <p:sp>
        <p:nvSpPr>
          <p:cNvPr id="13" name="Rectangle 12"/>
          <p:cNvSpPr/>
          <p:nvPr/>
        </p:nvSpPr>
        <p:spPr>
          <a:xfrm>
            <a:off x="5220000" y="3780000"/>
            <a:ext cx="2016000" cy="2952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ectangle 13"/>
          <p:cNvSpPr/>
          <p:nvPr/>
        </p:nvSpPr>
        <p:spPr>
          <a:xfrm>
            <a:off x="5328000" y="3528000"/>
            <a:ext cx="1800000" cy="18000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ectangle 14"/>
          <p:cNvSpPr/>
          <p:nvPr/>
        </p:nvSpPr>
        <p:spPr>
          <a:xfrm>
            <a:off x="7380000" y="3240000"/>
            <a:ext cx="2016000" cy="2952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ectangle 15"/>
          <p:cNvSpPr/>
          <p:nvPr/>
        </p:nvSpPr>
        <p:spPr>
          <a:xfrm>
            <a:off x="7488000" y="2952000"/>
            <a:ext cx="1800000" cy="18000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Content Placeholder 2"/>
          <p:cNvSpPr txBox="1">
            <a:spLocks/>
          </p:cNvSpPr>
          <p:nvPr/>
        </p:nvSpPr>
        <p:spPr>
          <a:xfrm>
            <a:off x="7488001" y="5040000"/>
            <a:ext cx="1800000" cy="2069729"/>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1600" b="1" dirty="0">
                <a:solidFill>
                  <a:schemeClr val="bg1"/>
                </a:solidFill>
                <a:ea typeface="Roboto" panose="02000000000000000000" pitchFamily="2" charset="0"/>
                <a:cs typeface="Arial" panose="020B0604020202020204" pitchFamily="34" charset="0"/>
              </a:rPr>
              <a:t>valuable Channel to Cross-sell, Up-sell Products</a:t>
            </a:r>
          </a:p>
        </p:txBody>
      </p:sp>
      <p:sp>
        <p:nvSpPr>
          <p:cNvPr id="18" name="Rectangle 17"/>
          <p:cNvSpPr/>
          <p:nvPr/>
        </p:nvSpPr>
        <p:spPr>
          <a:xfrm>
            <a:off x="9540000" y="2700000"/>
            <a:ext cx="2016000" cy="2952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Rectangle 18"/>
          <p:cNvSpPr/>
          <p:nvPr/>
        </p:nvSpPr>
        <p:spPr>
          <a:xfrm>
            <a:off x="9648000" y="2376000"/>
            <a:ext cx="1800000" cy="18000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Content Placeholder 2"/>
          <p:cNvSpPr txBox="1">
            <a:spLocks/>
          </p:cNvSpPr>
          <p:nvPr/>
        </p:nvSpPr>
        <p:spPr>
          <a:xfrm>
            <a:off x="9648001" y="4572000"/>
            <a:ext cx="1800000" cy="2069729"/>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1600" b="1" dirty="0">
                <a:solidFill>
                  <a:schemeClr val="bg1"/>
                </a:solidFill>
                <a:ea typeface="Roboto" panose="02000000000000000000" pitchFamily="2" charset="0"/>
                <a:cs typeface="Arial" panose="020B0604020202020204" pitchFamily="34" charset="0"/>
              </a:rPr>
              <a:t>Online Customer Self Service reduces Labor Costs </a:t>
            </a:r>
            <a:endParaRPr lang="en-US" sz="1100" dirty="0">
              <a:solidFill>
                <a:schemeClr val="bg1"/>
              </a:solidFill>
              <a:ea typeface="Roboto" panose="02000000000000000000" pitchFamily="2" charset="0"/>
              <a:cs typeface="Arial" panose="020B0604020202020204" pitchFamily="3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5567" y="2584749"/>
            <a:ext cx="1323723" cy="1323723"/>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4422" y="3168000"/>
            <a:ext cx="1289142" cy="1289142"/>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15320" y="3795892"/>
            <a:ext cx="1225360" cy="1225360"/>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48000" y="3261607"/>
            <a:ext cx="1152723" cy="1152723"/>
          </a:xfrm>
          <a:prstGeom prst="rect">
            <a:avLst/>
          </a:prstGeom>
        </p:spPr>
      </p:pic>
      <p:sp>
        <p:nvSpPr>
          <p:cNvPr id="26" name="Content Placeholder 2"/>
          <p:cNvSpPr txBox="1">
            <a:spLocks/>
          </p:cNvSpPr>
          <p:nvPr/>
        </p:nvSpPr>
        <p:spPr>
          <a:xfrm>
            <a:off x="5328001" y="5616000"/>
            <a:ext cx="1800000" cy="1887033"/>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1600" b="1" dirty="0">
                <a:solidFill>
                  <a:schemeClr val="bg1"/>
                </a:solidFill>
                <a:ea typeface="Roboto" panose="02000000000000000000" pitchFamily="2" charset="0"/>
                <a:cs typeface="Arial" panose="020B0604020202020204" pitchFamily="34" charset="0"/>
              </a:rPr>
              <a:t>Simplified Policy Endorsement process</a:t>
            </a:r>
            <a:endParaRPr lang="en-US" sz="1100" dirty="0">
              <a:solidFill>
                <a:schemeClr val="bg1"/>
              </a:solidFill>
              <a:ea typeface="Roboto" panose="02000000000000000000" pitchFamily="2" charset="0"/>
              <a:cs typeface="Arial" panose="020B0604020202020204" pitchFamily="34" charset="0"/>
            </a:endParaRPr>
          </a:p>
        </p:txBody>
      </p:sp>
      <p:sp>
        <p:nvSpPr>
          <p:cNvPr id="27" name="TextBox 26"/>
          <p:cNvSpPr txBox="1"/>
          <p:nvPr/>
        </p:nvSpPr>
        <p:spPr>
          <a:xfrm>
            <a:off x="1757363" y="1800000"/>
            <a:ext cx="8810191" cy="707886"/>
          </a:xfrm>
          <a:prstGeom prst="rect">
            <a:avLst/>
          </a:prstGeom>
          <a:noFill/>
        </p:spPr>
        <p:txBody>
          <a:bodyPr wrap="square" rtlCol="0">
            <a:spAutoFit/>
          </a:bodyPr>
          <a:lstStyle/>
          <a:p>
            <a:pPr algn="ctr"/>
            <a:r>
              <a:rPr lang="en-US" sz="2000" dirty="0">
                <a:ea typeface="Roboto" panose="02000000000000000000" pitchFamily="2" charset="0"/>
              </a:rPr>
              <a:t>Not just a convenience for your clients, but a major boost to your revenues as well</a:t>
            </a:r>
          </a:p>
          <a:p>
            <a:endParaRPr lang="en-US" sz="2000" dirty="0"/>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48000" y="2688331"/>
            <a:ext cx="1661342" cy="1107561"/>
          </a:xfrm>
          <a:prstGeom prst="rect">
            <a:avLst/>
          </a:prstGeom>
        </p:spPr>
      </p:pic>
    </p:spTree>
    <p:extLst>
      <p:ext uri="{BB962C8B-B14F-4D97-AF65-F5344CB8AC3E}">
        <p14:creationId xmlns:p14="http://schemas.microsoft.com/office/powerpoint/2010/main" val="7553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 Alone Module 3: Customer Service Portal </a:t>
            </a:r>
            <a:br>
              <a:rPr lang="en-US" dirty="0"/>
            </a:br>
            <a:endParaRPr lang="en-US" dirty="0"/>
          </a:p>
        </p:txBody>
      </p:sp>
      <p:sp>
        <p:nvSpPr>
          <p:cNvPr id="4" name="Slide Number Placeholder 3"/>
          <p:cNvSpPr>
            <a:spLocks noGrp="1"/>
          </p:cNvSpPr>
          <p:nvPr>
            <p:ph type="sldNum" sz="quarter" idx="12"/>
          </p:nvPr>
        </p:nvSpPr>
        <p:spPr/>
        <p:txBody>
          <a:bodyPr/>
          <a:lstStyle/>
          <a:p>
            <a:fld id="{8DCBC0E4-DBA0-48B1-A4A8-062813EEAD86}" type="slidenum">
              <a:rPr lang="id-ID" smtClean="0"/>
              <a:pPr/>
              <a:t>12</a:t>
            </a:fld>
            <a:endParaRPr lang="id-ID"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6085" y="1747264"/>
            <a:ext cx="8219795" cy="4974211"/>
          </a:xfrm>
          <a:prstGeom prst="rect">
            <a:avLst/>
          </a:prstGeom>
          <a:ln>
            <a:solidFill>
              <a:srgbClr val="002060"/>
            </a:solidFill>
          </a:ln>
        </p:spPr>
      </p:pic>
    </p:spTree>
    <p:extLst>
      <p:ext uri="{BB962C8B-B14F-4D97-AF65-F5344CB8AC3E}">
        <p14:creationId xmlns:p14="http://schemas.microsoft.com/office/powerpoint/2010/main" val="161275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000" y="360000"/>
            <a:ext cx="10515600" cy="1325563"/>
          </a:xfrm>
        </p:spPr>
        <p:txBody>
          <a:bodyPr/>
          <a:lstStyle/>
          <a:p>
            <a:r>
              <a:rPr lang="en-US" dirty="0"/>
              <a:t>Supported Products</a:t>
            </a:r>
          </a:p>
        </p:txBody>
      </p:sp>
      <p:sp>
        <p:nvSpPr>
          <p:cNvPr id="4" name="Slide Number Placeholder 3"/>
          <p:cNvSpPr>
            <a:spLocks noGrp="1"/>
          </p:cNvSpPr>
          <p:nvPr>
            <p:ph type="sldNum" sz="quarter" idx="12"/>
          </p:nvPr>
        </p:nvSpPr>
        <p:spPr/>
        <p:txBody>
          <a:bodyPr/>
          <a:lstStyle/>
          <a:p>
            <a:fld id="{8DCBC0E4-DBA0-48B1-A4A8-062813EEAD86}" type="slidenum">
              <a:rPr lang="id-ID" smtClean="0"/>
              <a:pPr/>
              <a:t>13</a:t>
            </a:fld>
            <a:endParaRPr lang="id-ID" dirty="0"/>
          </a:p>
        </p:txBody>
      </p:sp>
      <p:grpSp>
        <p:nvGrpSpPr>
          <p:cNvPr id="41" name="Group 40"/>
          <p:cNvGrpSpPr/>
          <p:nvPr/>
        </p:nvGrpSpPr>
        <p:grpSpPr>
          <a:xfrm>
            <a:off x="1018064" y="2867972"/>
            <a:ext cx="10205609" cy="1483727"/>
            <a:chOff x="785443" y="2078815"/>
            <a:chExt cx="10205609" cy="1483727"/>
          </a:xfrm>
        </p:grpSpPr>
        <p:sp>
          <p:nvSpPr>
            <p:cNvPr id="42" name="Freeform 41"/>
            <p:cNvSpPr/>
            <p:nvPr/>
          </p:nvSpPr>
          <p:spPr>
            <a:xfrm rot="1879903">
              <a:off x="1159092" y="2818015"/>
              <a:ext cx="2165988" cy="744527"/>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lin ang="10800000" scaled="1"/>
              <a:tileRect/>
            </a:gradFill>
          </p:spPr>
          <p:style>
            <a:lnRef idx="2">
              <a:schemeClr val="accent3">
                <a:tint val="40000"/>
                <a:alpha val="90000"/>
                <a:hueOff val="230682"/>
                <a:satOff val="33626"/>
                <a:lumOff val="2509"/>
                <a:alphaOff val="0"/>
              </a:schemeClr>
            </a:lnRef>
            <a:fillRef idx="1">
              <a:schemeClr val="accent3">
                <a:tint val="40000"/>
                <a:alpha val="90000"/>
                <a:hueOff val="230682"/>
                <a:satOff val="33626"/>
                <a:lumOff val="2509"/>
                <a:alphaOff val="0"/>
              </a:schemeClr>
            </a:fillRef>
            <a:effectRef idx="0">
              <a:schemeClr val="accent3">
                <a:tint val="40000"/>
                <a:alpha val="90000"/>
                <a:hueOff val="230682"/>
                <a:satOff val="33626"/>
                <a:lumOff val="2509"/>
                <a:alphaOff val="0"/>
              </a:schemeClr>
            </a:effectRef>
            <a:fontRef idx="minor">
              <a:schemeClr val="dk1">
                <a:hueOff val="0"/>
                <a:satOff val="0"/>
                <a:lumOff val="0"/>
                <a:alphaOff val="0"/>
              </a:schemeClr>
            </a:fontRef>
          </p:style>
          <p:txBody>
            <a:bodyPr spcFirstLastPara="0" vert="horz" wrap="square" lIns="582137" tIns="121839" rIns="280904" bIns="121839" numCol="1" spcCol="1270" anchor="ctr" anchorCtr="0">
              <a:noAutofit/>
            </a:bodyPr>
            <a:lstStyle/>
            <a:p>
              <a:pPr marL="171450" lvl="1" indent="-171450" defTabSz="711200">
                <a:lnSpc>
                  <a:spcPct val="90000"/>
                </a:lnSpc>
                <a:spcBef>
                  <a:spcPct val="0"/>
                </a:spcBef>
                <a:spcAft>
                  <a:spcPct val="15000"/>
                </a:spcAft>
                <a:buChar char="••"/>
              </a:pPr>
              <a:endParaRPr lang="id-ID" sz="1600">
                <a:solidFill>
                  <a:schemeClr val="bg1">
                    <a:lumMod val="65000"/>
                  </a:schemeClr>
                </a:solidFill>
              </a:endParaRPr>
            </a:p>
            <a:p>
              <a:pPr marL="171450" lvl="1" indent="-171450" defTabSz="711200">
                <a:lnSpc>
                  <a:spcPct val="90000"/>
                </a:lnSpc>
                <a:spcBef>
                  <a:spcPct val="0"/>
                </a:spcBef>
                <a:spcAft>
                  <a:spcPct val="15000"/>
                </a:spcAft>
                <a:buChar char="••"/>
              </a:pPr>
              <a:endParaRPr lang="id-ID" sz="1600">
                <a:solidFill>
                  <a:schemeClr val="bg1">
                    <a:lumMod val="65000"/>
                  </a:schemeClr>
                </a:solidFill>
              </a:endParaRPr>
            </a:p>
          </p:txBody>
        </p:sp>
        <p:sp>
          <p:nvSpPr>
            <p:cNvPr id="43" name="Freeform 42"/>
            <p:cNvSpPr/>
            <p:nvPr/>
          </p:nvSpPr>
          <p:spPr>
            <a:xfrm>
              <a:off x="785443" y="2078815"/>
              <a:ext cx="1152002" cy="1152002"/>
            </a:xfrm>
            <a:custGeom>
              <a:avLst/>
              <a:gdLst>
                <a:gd name="connsiteX0" fmla="*/ 0 w 1152002"/>
                <a:gd name="connsiteY0" fmla="*/ 576001 h 1152002"/>
                <a:gd name="connsiteX1" fmla="*/ 576001 w 1152002"/>
                <a:gd name="connsiteY1" fmla="*/ 0 h 1152002"/>
                <a:gd name="connsiteX2" fmla="*/ 1152002 w 1152002"/>
                <a:gd name="connsiteY2" fmla="*/ 576001 h 1152002"/>
                <a:gd name="connsiteX3" fmla="*/ 576001 w 1152002"/>
                <a:gd name="connsiteY3" fmla="*/ 1152002 h 1152002"/>
                <a:gd name="connsiteX4" fmla="*/ 0 w 1152002"/>
                <a:gd name="connsiteY4" fmla="*/ 576001 h 115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002" h="1152002">
                  <a:moveTo>
                    <a:pt x="0" y="576001"/>
                  </a:moveTo>
                  <a:cubicBezTo>
                    <a:pt x="0" y="257884"/>
                    <a:pt x="257884" y="0"/>
                    <a:pt x="576001" y="0"/>
                  </a:cubicBezTo>
                  <a:cubicBezTo>
                    <a:pt x="894118" y="0"/>
                    <a:pt x="1152002" y="257884"/>
                    <a:pt x="1152002" y="576001"/>
                  </a:cubicBezTo>
                  <a:cubicBezTo>
                    <a:pt x="1152002" y="894118"/>
                    <a:pt x="894118" y="1152002"/>
                    <a:pt x="576001" y="1152002"/>
                  </a:cubicBezTo>
                  <a:cubicBezTo>
                    <a:pt x="257884" y="1152002"/>
                    <a:pt x="0" y="894118"/>
                    <a:pt x="0" y="576001"/>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3">
                <a:hueOff val="337438"/>
                <a:satOff val="17272"/>
                <a:lumOff val="7255"/>
                <a:alphaOff val="0"/>
              </a:schemeClr>
            </a:fillRef>
            <a:effectRef idx="0">
              <a:schemeClr val="accent3">
                <a:hueOff val="337438"/>
                <a:satOff val="17272"/>
                <a:lumOff val="7255"/>
                <a:alphaOff val="0"/>
              </a:schemeClr>
            </a:effectRef>
            <a:fontRef idx="minor">
              <a:schemeClr val="lt1"/>
            </a:fontRef>
          </p:style>
          <p:txBody>
            <a:bodyPr spcFirstLastPara="0" vert="horz" wrap="square" lIns="185852" tIns="185852" rIns="185852" bIns="185852" numCol="1" spcCol="1270" anchor="ctr" anchorCtr="0">
              <a:noAutofit/>
            </a:bodyPr>
            <a:lstStyle/>
            <a:p>
              <a:pPr algn="ctr" defTabSz="1200150">
                <a:lnSpc>
                  <a:spcPct val="90000"/>
                </a:lnSpc>
                <a:spcBef>
                  <a:spcPct val="0"/>
                </a:spcBef>
                <a:spcAft>
                  <a:spcPct val="35000"/>
                </a:spcAft>
              </a:pPr>
              <a:endParaRPr lang="id-ID" sz="2700">
                <a:solidFill>
                  <a:schemeClr val="bg1">
                    <a:lumMod val="65000"/>
                  </a:schemeClr>
                </a:solidFill>
              </a:endParaRPr>
            </a:p>
          </p:txBody>
        </p:sp>
        <p:sp>
          <p:nvSpPr>
            <p:cNvPr id="44" name="Freeform 43"/>
            <p:cNvSpPr/>
            <p:nvPr/>
          </p:nvSpPr>
          <p:spPr>
            <a:xfrm rot="1879903">
              <a:off x="3779816" y="2818015"/>
              <a:ext cx="2165988" cy="744527"/>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lin ang="10800000" scaled="1"/>
              <a:tileRect/>
            </a:gradFill>
          </p:spPr>
          <p:style>
            <a:lnRef idx="2">
              <a:schemeClr val="accent3">
                <a:tint val="40000"/>
                <a:alpha val="90000"/>
                <a:hueOff val="230682"/>
                <a:satOff val="33626"/>
                <a:lumOff val="2509"/>
                <a:alphaOff val="0"/>
              </a:schemeClr>
            </a:lnRef>
            <a:fillRef idx="1">
              <a:schemeClr val="accent3">
                <a:tint val="40000"/>
                <a:alpha val="90000"/>
                <a:hueOff val="230682"/>
                <a:satOff val="33626"/>
                <a:lumOff val="2509"/>
                <a:alphaOff val="0"/>
              </a:schemeClr>
            </a:fillRef>
            <a:effectRef idx="0">
              <a:schemeClr val="accent3">
                <a:tint val="40000"/>
                <a:alpha val="90000"/>
                <a:hueOff val="230682"/>
                <a:satOff val="33626"/>
                <a:lumOff val="2509"/>
                <a:alphaOff val="0"/>
              </a:schemeClr>
            </a:effectRef>
            <a:fontRef idx="minor">
              <a:schemeClr val="dk1">
                <a:hueOff val="0"/>
                <a:satOff val="0"/>
                <a:lumOff val="0"/>
                <a:alphaOff val="0"/>
              </a:schemeClr>
            </a:fontRef>
          </p:style>
          <p:txBody>
            <a:bodyPr spcFirstLastPara="0" vert="horz" wrap="square" lIns="582137" tIns="121839" rIns="280904" bIns="121839" numCol="1" spcCol="1270" anchor="ctr" anchorCtr="0">
              <a:noAutofit/>
            </a:bodyPr>
            <a:lstStyle/>
            <a:p>
              <a:pPr marL="171450" lvl="1" indent="-171450" algn="l" defTabSz="711200">
                <a:lnSpc>
                  <a:spcPct val="90000"/>
                </a:lnSpc>
                <a:spcBef>
                  <a:spcPct val="0"/>
                </a:spcBef>
                <a:spcAft>
                  <a:spcPct val="15000"/>
                </a:spcAft>
                <a:buChar char="••"/>
              </a:pPr>
              <a:endParaRPr lang="id-ID" sz="1600" kern="1200" dirty="0">
                <a:solidFill>
                  <a:schemeClr val="bg1">
                    <a:lumMod val="65000"/>
                  </a:schemeClr>
                </a:solidFill>
              </a:endParaRPr>
            </a:p>
            <a:p>
              <a:pPr marL="171450" lvl="1" indent="-171450" algn="l" defTabSz="711200">
                <a:lnSpc>
                  <a:spcPct val="90000"/>
                </a:lnSpc>
                <a:spcBef>
                  <a:spcPct val="0"/>
                </a:spcBef>
                <a:spcAft>
                  <a:spcPct val="15000"/>
                </a:spcAft>
                <a:buChar char="••"/>
              </a:pPr>
              <a:endParaRPr lang="id-ID" sz="1600" kern="1200">
                <a:solidFill>
                  <a:schemeClr val="bg1">
                    <a:lumMod val="65000"/>
                  </a:schemeClr>
                </a:solidFill>
              </a:endParaRPr>
            </a:p>
          </p:txBody>
        </p:sp>
        <p:sp>
          <p:nvSpPr>
            <p:cNvPr id="45" name="Freeform 44"/>
            <p:cNvSpPr/>
            <p:nvPr/>
          </p:nvSpPr>
          <p:spPr>
            <a:xfrm>
              <a:off x="3406167" y="2078815"/>
              <a:ext cx="1152002" cy="1152002"/>
            </a:xfrm>
            <a:custGeom>
              <a:avLst/>
              <a:gdLst>
                <a:gd name="connsiteX0" fmla="*/ 0 w 1152002"/>
                <a:gd name="connsiteY0" fmla="*/ 576001 h 1152002"/>
                <a:gd name="connsiteX1" fmla="*/ 576001 w 1152002"/>
                <a:gd name="connsiteY1" fmla="*/ 0 h 1152002"/>
                <a:gd name="connsiteX2" fmla="*/ 1152002 w 1152002"/>
                <a:gd name="connsiteY2" fmla="*/ 576001 h 1152002"/>
                <a:gd name="connsiteX3" fmla="*/ 576001 w 1152002"/>
                <a:gd name="connsiteY3" fmla="*/ 1152002 h 1152002"/>
                <a:gd name="connsiteX4" fmla="*/ 0 w 1152002"/>
                <a:gd name="connsiteY4" fmla="*/ 576001 h 115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002" h="1152002">
                  <a:moveTo>
                    <a:pt x="0" y="576001"/>
                  </a:moveTo>
                  <a:cubicBezTo>
                    <a:pt x="0" y="257884"/>
                    <a:pt x="257884" y="0"/>
                    <a:pt x="576001" y="0"/>
                  </a:cubicBezTo>
                  <a:cubicBezTo>
                    <a:pt x="894118" y="0"/>
                    <a:pt x="1152002" y="257884"/>
                    <a:pt x="1152002" y="576001"/>
                  </a:cubicBezTo>
                  <a:cubicBezTo>
                    <a:pt x="1152002" y="894118"/>
                    <a:pt x="894118" y="1152002"/>
                    <a:pt x="576001" y="1152002"/>
                  </a:cubicBezTo>
                  <a:cubicBezTo>
                    <a:pt x="257884" y="1152002"/>
                    <a:pt x="0" y="894118"/>
                    <a:pt x="0" y="576001"/>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3">
                <a:hueOff val="337438"/>
                <a:satOff val="17272"/>
                <a:lumOff val="7255"/>
                <a:alphaOff val="0"/>
              </a:schemeClr>
            </a:fillRef>
            <a:effectRef idx="0">
              <a:schemeClr val="accent3">
                <a:hueOff val="337438"/>
                <a:satOff val="17272"/>
                <a:lumOff val="7255"/>
                <a:alphaOff val="0"/>
              </a:schemeClr>
            </a:effectRef>
            <a:fontRef idx="minor">
              <a:schemeClr val="lt1"/>
            </a:fontRef>
          </p:style>
          <p:txBody>
            <a:bodyPr spcFirstLastPara="0" vert="horz" wrap="square" lIns="185852" tIns="185852" rIns="185852" bIns="185852" numCol="1" spcCol="1270" anchor="ctr" anchorCtr="0">
              <a:noAutofit/>
            </a:bodyPr>
            <a:lstStyle/>
            <a:p>
              <a:pPr lvl="0" algn="ctr" defTabSz="1200150">
                <a:lnSpc>
                  <a:spcPct val="90000"/>
                </a:lnSpc>
                <a:spcBef>
                  <a:spcPct val="0"/>
                </a:spcBef>
                <a:spcAft>
                  <a:spcPct val="35000"/>
                </a:spcAft>
              </a:pPr>
              <a:endParaRPr lang="id-ID" sz="2700" kern="1200">
                <a:solidFill>
                  <a:schemeClr val="bg1">
                    <a:lumMod val="65000"/>
                  </a:schemeClr>
                </a:solidFill>
              </a:endParaRPr>
            </a:p>
          </p:txBody>
        </p:sp>
        <p:sp>
          <p:nvSpPr>
            <p:cNvPr id="46" name="Freeform 45"/>
            <p:cNvSpPr/>
            <p:nvPr/>
          </p:nvSpPr>
          <p:spPr>
            <a:xfrm rot="1879903">
              <a:off x="6302441" y="2818015"/>
              <a:ext cx="2165988" cy="744527"/>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lin ang="10800000" scaled="1"/>
              <a:tileRect/>
            </a:gradFill>
          </p:spPr>
          <p:style>
            <a:lnRef idx="2">
              <a:schemeClr val="accent3">
                <a:tint val="40000"/>
                <a:alpha val="90000"/>
                <a:hueOff val="230682"/>
                <a:satOff val="33626"/>
                <a:lumOff val="2509"/>
                <a:alphaOff val="0"/>
              </a:schemeClr>
            </a:lnRef>
            <a:fillRef idx="1">
              <a:schemeClr val="accent3">
                <a:tint val="40000"/>
                <a:alpha val="90000"/>
                <a:hueOff val="230682"/>
                <a:satOff val="33626"/>
                <a:lumOff val="2509"/>
                <a:alphaOff val="0"/>
              </a:schemeClr>
            </a:fillRef>
            <a:effectRef idx="0">
              <a:schemeClr val="accent3">
                <a:tint val="40000"/>
                <a:alpha val="90000"/>
                <a:hueOff val="230682"/>
                <a:satOff val="33626"/>
                <a:lumOff val="2509"/>
                <a:alphaOff val="0"/>
              </a:schemeClr>
            </a:effectRef>
            <a:fontRef idx="minor">
              <a:schemeClr val="dk1">
                <a:hueOff val="0"/>
                <a:satOff val="0"/>
                <a:lumOff val="0"/>
                <a:alphaOff val="0"/>
              </a:schemeClr>
            </a:fontRef>
          </p:style>
          <p:txBody>
            <a:bodyPr spcFirstLastPara="0" vert="horz" wrap="square" lIns="582137" tIns="121839" rIns="280904" bIns="121839" numCol="1" spcCol="1270" anchor="ctr" anchorCtr="0">
              <a:noAutofit/>
            </a:bodyPr>
            <a:lstStyle/>
            <a:p>
              <a:pPr marL="171450" lvl="1" indent="-171450" defTabSz="711200">
                <a:lnSpc>
                  <a:spcPct val="90000"/>
                </a:lnSpc>
                <a:spcBef>
                  <a:spcPct val="0"/>
                </a:spcBef>
                <a:spcAft>
                  <a:spcPct val="15000"/>
                </a:spcAft>
                <a:buChar char="••"/>
              </a:pPr>
              <a:endParaRPr lang="id-ID" sz="1600">
                <a:solidFill>
                  <a:schemeClr val="bg1">
                    <a:lumMod val="65000"/>
                  </a:schemeClr>
                </a:solidFill>
              </a:endParaRPr>
            </a:p>
            <a:p>
              <a:pPr marL="171450" lvl="1" indent="-171450" defTabSz="711200">
                <a:lnSpc>
                  <a:spcPct val="90000"/>
                </a:lnSpc>
                <a:spcBef>
                  <a:spcPct val="0"/>
                </a:spcBef>
                <a:spcAft>
                  <a:spcPct val="15000"/>
                </a:spcAft>
                <a:buChar char="••"/>
              </a:pPr>
              <a:endParaRPr lang="id-ID" sz="1600">
                <a:solidFill>
                  <a:schemeClr val="bg1">
                    <a:lumMod val="65000"/>
                  </a:schemeClr>
                </a:solidFill>
              </a:endParaRPr>
            </a:p>
          </p:txBody>
        </p:sp>
        <p:sp>
          <p:nvSpPr>
            <p:cNvPr id="47" name="Freeform 46"/>
            <p:cNvSpPr/>
            <p:nvPr/>
          </p:nvSpPr>
          <p:spPr>
            <a:xfrm>
              <a:off x="6026892" y="2078815"/>
              <a:ext cx="1152002" cy="1152002"/>
            </a:xfrm>
            <a:custGeom>
              <a:avLst/>
              <a:gdLst>
                <a:gd name="connsiteX0" fmla="*/ 0 w 1152002"/>
                <a:gd name="connsiteY0" fmla="*/ 576001 h 1152002"/>
                <a:gd name="connsiteX1" fmla="*/ 576001 w 1152002"/>
                <a:gd name="connsiteY1" fmla="*/ 0 h 1152002"/>
                <a:gd name="connsiteX2" fmla="*/ 1152002 w 1152002"/>
                <a:gd name="connsiteY2" fmla="*/ 576001 h 1152002"/>
                <a:gd name="connsiteX3" fmla="*/ 576001 w 1152002"/>
                <a:gd name="connsiteY3" fmla="*/ 1152002 h 1152002"/>
                <a:gd name="connsiteX4" fmla="*/ 0 w 1152002"/>
                <a:gd name="connsiteY4" fmla="*/ 576001 h 115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002" h="1152002">
                  <a:moveTo>
                    <a:pt x="0" y="576001"/>
                  </a:moveTo>
                  <a:cubicBezTo>
                    <a:pt x="0" y="257884"/>
                    <a:pt x="257884" y="0"/>
                    <a:pt x="576001" y="0"/>
                  </a:cubicBezTo>
                  <a:cubicBezTo>
                    <a:pt x="894118" y="0"/>
                    <a:pt x="1152002" y="257884"/>
                    <a:pt x="1152002" y="576001"/>
                  </a:cubicBezTo>
                  <a:cubicBezTo>
                    <a:pt x="1152002" y="894118"/>
                    <a:pt x="894118" y="1152002"/>
                    <a:pt x="576001" y="1152002"/>
                  </a:cubicBezTo>
                  <a:cubicBezTo>
                    <a:pt x="257884" y="1152002"/>
                    <a:pt x="0" y="894118"/>
                    <a:pt x="0" y="576001"/>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3">
                <a:hueOff val="337438"/>
                <a:satOff val="17272"/>
                <a:lumOff val="7255"/>
                <a:alphaOff val="0"/>
              </a:schemeClr>
            </a:fillRef>
            <a:effectRef idx="0">
              <a:schemeClr val="accent3">
                <a:hueOff val="337438"/>
                <a:satOff val="17272"/>
                <a:lumOff val="7255"/>
                <a:alphaOff val="0"/>
              </a:schemeClr>
            </a:effectRef>
            <a:fontRef idx="minor">
              <a:schemeClr val="lt1"/>
            </a:fontRef>
          </p:style>
          <p:txBody>
            <a:bodyPr spcFirstLastPara="0" vert="horz" wrap="square" lIns="185852" tIns="185852" rIns="185852" bIns="185852" numCol="1" spcCol="1270" anchor="ctr" anchorCtr="0">
              <a:noAutofit/>
            </a:bodyPr>
            <a:lstStyle/>
            <a:p>
              <a:pPr algn="ctr" defTabSz="1200150">
                <a:lnSpc>
                  <a:spcPct val="90000"/>
                </a:lnSpc>
                <a:spcBef>
                  <a:spcPct val="0"/>
                </a:spcBef>
                <a:spcAft>
                  <a:spcPct val="35000"/>
                </a:spcAft>
              </a:pPr>
              <a:endParaRPr lang="id-ID" sz="2700">
                <a:solidFill>
                  <a:schemeClr val="bg1">
                    <a:lumMod val="65000"/>
                  </a:schemeClr>
                </a:solidFill>
              </a:endParaRPr>
            </a:p>
          </p:txBody>
        </p:sp>
        <p:sp>
          <p:nvSpPr>
            <p:cNvPr id="48" name="Freeform 47"/>
            <p:cNvSpPr/>
            <p:nvPr/>
          </p:nvSpPr>
          <p:spPr>
            <a:xfrm rot="1879903">
              <a:off x="1910798" y="3109303"/>
              <a:ext cx="982150"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l" defTabSz="800100">
                <a:lnSpc>
                  <a:spcPct val="90000"/>
                </a:lnSpc>
                <a:spcBef>
                  <a:spcPct val="0"/>
                </a:spcBef>
                <a:spcAft>
                  <a:spcPct val="35000"/>
                </a:spcAft>
              </a:pPr>
              <a:r>
                <a:rPr lang="en-US" sz="1600" kern="1200" dirty="0">
                  <a:solidFill>
                    <a:schemeClr val="bg1"/>
                  </a:solidFill>
                  <a:latin typeface="Lato" panose="020F0502020204030203" pitchFamily="34" charset="0"/>
                  <a:ea typeface="Roboto" panose="02000000000000000000" pitchFamily="2" charset="0"/>
                </a:rPr>
                <a:t>Travel</a:t>
              </a:r>
              <a:endParaRPr lang="id-ID" sz="1600" kern="1200" dirty="0">
                <a:solidFill>
                  <a:schemeClr val="bg1"/>
                </a:solidFill>
                <a:latin typeface="Lato" panose="020F0502020204030203" pitchFamily="34" charset="0"/>
                <a:ea typeface="Roboto" panose="02000000000000000000" pitchFamily="2" charset="0"/>
              </a:endParaRPr>
            </a:p>
          </p:txBody>
        </p:sp>
        <p:sp>
          <p:nvSpPr>
            <p:cNvPr id="49" name="Freeform 48"/>
            <p:cNvSpPr/>
            <p:nvPr/>
          </p:nvSpPr>
          <p:spPr>
            <a:xfrm rot="1879903">
              <a:off x="4518859" y="3155677"/>
              <a:ext cx="1203133"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l" defTabSz="800100">
                <a:lnSpc>
                  <a:spcPct val="90000"/>
                </a:lnSpc>
                <a:spcBef>
                  <a:spcPct val="0"/>
                </a:spcBef>
                <a:spcAft>
                  <a:spcPct val="35000"/>
                </a:spcAft>
              </a:pPr>
              <a:r>
                <a:rPr lang="en-US" sz="1600" kern="1200" dirty="0">
                  <a:solidFill>
                    <a:schemeClr val="bg1"/>
                  </a:solidFill>
                  <a:latin typeface="Lato" panose="020F0502020204030203" pitchFamily="34" charset="0"/>
                  <a:ea typeface="Roboto" panose="02000000000000000000" pitchFamily="2" charset="0"/>
                </a:rPr>
                <a:t>PA</a:t>
              </a:r>
              <a:endParaRPr lang="id-ID" sz="1600" kern="1200" dirty="0">
                <a:solidFill>
                  <a:schemeClr val="bg1"/>
                </a:solidFill>
                <a:latin typeface="Lato" panose="020F0502020204030203" pitchFamily="34" charset="0"/>
                <a:ea typeface="Roboto" panose="02000000000000000000" pitchFamily="2" charset="0"/>
              </a:endParaRPr>
            </a:p>
          </p:txBody>
        </p:sp>
        <p:sp>
          <p:nvSpPr>
            <p:cNvPr id="50" name="Freeform 49"/>
            <p:cNvSpPr/>
            <p:nvPr/>
          </p:nvSpPr>
          <p:spPr>
            <a:xfrm rot="1879903">
              <a:off x="7177645" y="3150247"/>
              <a:ext cx="982150"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l" defTabSz="800100">
                <a:lnSpc>
                  <a:spcPct val="90000"/>
                </a:lnSpc>
                <a:spcBef>
                  <a:spcPct val="0"/>
                </a:spcBef>
                <a:spcAft>
                  <a:spcPct val="35000"/>
                </a:spcAft>
              </a:pPr>
              <a:r>
                <a:rPr lang="en-US" sz="1600" dirty="0">
                  <a:solidFill>
                    <a:schemeClr val="bg1"/>
                  </a:solidFill>
                  <a:latin typeface="Lato" panose="020F0502020204030203" pitchFamily="34" charset="0"/>
                  <a:ea typeface="Roboto" panose="02000000000000000000" pitchFamily="2" charset="0"/>
                </a:rPr>
                <a:t>Vehicle</a:t>
              </a:r>
              <a:endParaRPr lang="id-ID" sz="1600" kern="1200" dirty="0">
                <a:solidFill>
                  <a:schemeClr val="bg1"/>
                </a:solidFill>
                <a:latin typeface="Lato" panose="020F0502020204030203" pitchFamily="34" charset="0"/>
                <a:ea typeface="Roboto" panose="02000000000000000000" pitchFamily="2" charset="0"/>
              </a:endParaRPr>
            </a:p>
          </p:txBody>
        </p:sp>
        <p:sp>
          <p:nvSpPr>
            <p:cNvPr id="51" name="Freeform 50"/>
            <p:cNvSpPr/>
            <p:nvPr/>
          </p:nvSpPr>
          <p:spPr>
            <a:xfrm rot="1879903">
              <a:off x="8825064" y="2818015"/>
              <a:ext cx="2165988" cy="744527"/>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lin ang="10800000" scaled="1"/>
              <a:tileRect/>
            </a:gradFill>
          </p:spPr>
          <p:style>
            <a:lnRef idx="2">
              <a:schemeClr val="accent3">
                <a:tint val="40000"/>
                <a:alpha val="90000"/>
                <a:hueOff val="230682"/>
                <a:satOff val="33626"/>
                <a:lumOff val="2509"/>
                <a:alphaOff val="0"/>
              </a:schemeClr>
            </a:lnRef>
            <a:fillRef idx="1">
              <a:schemeClr val="accent3">
                <a:tint val="40000"/>
                <a:alpha val="90000"/>
                <a:hueOff val="230682"/>
                <a:satOff val="33626"/>
                <a:lumOff val="2509"/>
                <a:alphaOff val="0"/>
              </a:schemeClr>
            </a:fillRef>
            <a:effectRef idx="0">
              <a:schemeClr val="accent3">
                <a:tint val="40000"/>
                <a:alpha val="90000"/>
                <a:hueOff val="230682"/>
                <a:satOff val="33626"/>
                <a:lumOff val="2509"/>
                <a:alphaOff val="0"/>
              </a:schemeClr>
            </a:effectRef>
            <a:fontRef idx="minor">
              <a:schemeClr val="dk1">
                <a:hueOff val="0"/>
                <a:satOff val="0"/>
                <a:lumOff val="0"/>
                <a:alphaOff val="0"/>
              </a:schemeClr>
            </a:fontRef>
          </p:style>
          <p:txBody>
            <a:bodyPr spcFirstLastPara="0" vert="horz" wrap="square" lIns="582137" tIns="121839" rIns="280904" bIns="121839" numCol="1" spcCol="1270" anchor="ctr" anchorCtr="0">
              <a:noAutofit/>
            </a:bodyPr>
            <a:lstStyle/>
            <a:p>
              <a:pPr marL="171450" lvl="1" indent="-171450" defTabSz="711200">
                <a:lnSpc>
                  <a:spcPct val="90000"/>
                </a:lnSpc>
                <a:spcBef>
                  <a:spcPct val="0"/>
                </a:spcBef>
                <a:spcAft>
                  <a:spcPct val="15000"/>
                </a:spcAft>
                <a:buChar char="••"/>
              </a:pPr>
              <a:endParaRPr lang="id-ID" sz="1600">
                <a:solidFill>
                  <a:schemeClr val="bg1">
                    <a:lumMod val="65000"/>
                  </a:schemeClr>
                </a:solidFill>
              </a:endParaRPr>
            </a:p>
            <a:p>
              <a:pPr marL="171450" lvl="1" indent="-171450" defTabSz="711200">
                <a:lnSpc>
                  <a:spcPct val="90000"/>
                </a:lnSpc>
                <a:spcBef>
                  <a:spcPct val="0"/>
                </a:spcBef>
                <a:spcAft>
                  <a:spcPct val="15000"/>
                </a:spcAft>
                <a:buChar char="••"/>
              </a:pPr>
              <a:endParaRPr lang="id-ID" sz="1600">
                <a:solidFill>
                  <a:schemeClr val="bg1">
                    <a:lumMod val="65000"/>
                  </a:schemeClr>
                </a:solidFill>
              </a:endParaRPr>
            </a:p>
          </p:txBody>
        </p:sp>
        <p:sp>
          <p:nvSpPr>
            <p:cNvPr id="52" name="Freeform 51"/>
            <p:cNvSpPr/>
            <p:nvPr/>
          </p:nvSpPr>
          <p:spPr>
            <a:xfrm>
              <a:off x="8549515" y="2078815"/>
              <a:ext cx="1152002" cy="1152002"/>
            </a:xfrm>
            <a:custGeom>
              <a:avLst/>
              <a:gdLst>
                <a:gd name="connsiteX0" fmla="*/ 0 w 1152002"/>
                <a:gd name="connsiteY0" fmla="*/ 576001 h 1152002"/>
                <a:gd name="connsiteX1" fmla="*/ 576001 w 1152002"/>
                <a:gd name="connsiteY1" fmla="*/ 0 h 1152002"/>
                <a:gd name="connsiteX2" fmla="*/ 1152002 w 1152002"/>
                <a:gd name="connsiteY2" fmla="*/ 576001 h 1152002"/>
                <a:gd name="connsiteX3" fmla="*/ 576001 w 1152002"/>
                <a:gd name="connsiteY3" fmla="*/ 1152002 h 1152002"/>
                <a:gd name="connsiteX4" fmla="*/ 0 w 1152002"/>
                <a:gd name="connsiteY4" fmla="*/ 576001 h 115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002" h="1152002">
                  <a:moveTo>
                    <a:pt x="0" y="576001"/>
                  </a:moveTo>
                  <a:cubicBezTo>
                    <a:pt x="0" y="257884"/>
                    <a:pt x="257884" y="0"/>
                    <a:pt x="576001" y="0"/>
                  </a:cubicBezTo>
                  <a:cubicBezTo>
                    <a:pt x="894118" y="0"/>
                    <a:pt x="1152002" y="257884"/>
                    <a:pt x="1152002" y="576001"/>
                  </a:cubicBezTo>
                  <a:cubicBezTo>
                    <a:pt x="1152002" y="894118"/>
                    <a:pt x="894118" y="1152002"/>
                    <a:pt x="576001" y="1152002"/>
                  </a:cubicBezTo>
                  <a:cubicBezTo>
                    <a:pt x="257884" y="1152002"/>
                    <a:pt x="0" y="894118"/>
                    <a:pt x="0" y="576001"/>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3">
                <a:hueOff val="674876"/>
                <a:satOff val="34544"/>
                <a:lumOff val="14510"/>
                <a:alphaOff val="0"/>
              </a:schemeClr>
            </a:fillRef>
            <a:effectRef idx="0">
              <a:schemeClr val="accent3">
                <a:hueOff val="674876"/>
                <a:satOff val="34544"/>
                <a:lumOff val="14510"/>
                <a:alphaOff val="0"/>
              </a:schemeClr>
            </a:effectRef>
            <a:fontRef idx="minor">
              <a:schemeClr val="lt1"/>
            </a:fontRef>
          </p:style>
          <p:txBody>
            <a:bodyPr spcFirstLastPara="0" vert="horz" wrap="square" lIns="185852" tIns="185852" rIns="185852" bIns="185852" numCol="1" spcCol="1270" anchor="ctr" anchorCtr="0">
              <a:noAutofit/>
            </a:bodyPr>
            <a:lstStyle/>
            <a:p>
              <a:pPr lvl="0" algn="ctr" defTabSz="1200150">
                <a:lnSpc>
                  <a:spcPct val="90000"/>
                </a:lnSpc>
                <a:spcBef>
                  <a:spcPct val="0"/>
                </a:spcBef>
                <a:spcAft>
                  <a:spcPct val="35000"/>
                </a:spcAft>
              </a:pPr>
              <a:endParaRPr lang="id-ID" sz="2700" kern="1200">
                <a:solidFill>
                  <a:schemeClr val="accent2"/>
                </a:solidFill>
              </a:endParaRPr>
            </a:p>
          </p:txBody>
        </p:sp>
        <p:sp>
          <p:nvSpPr>
            <p:cNvPr id="53" name="Freeform 52"/>
            <p:cNvSpPr/>
            <p:nvPr/>
          </p:nvSpPr>
          <p:spPr>
            <a:xfrm rot="1879903">
              <a:off x="9700268" y="3150247"/>
              <a:ext cx="982150"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l" defTabSz="800100">
                <a:lnSpc>
                  <a:spcPct val="90000"/>
                </a:lnSpc>
                <a:spcBef>
                  <a:spcPct val="0"/>
                </a:spcBef>
                <a:spcAft>
                  <a:spcPct val="35000"/>
                </a:spcAft>
              </a:pPr>
              <a:r>
                <a:rPr lang="en-US" sz="1600" kern="1200">
                  <a:solidFill>
                    <a:schemeClr val="bg1"/>
                  </a:solidFill>
                  <a:latin typeface="Lato" panose="020F0502020204030203" pitchFamily="34" charset="0"/>
                  <a:ea typeface="Roboto" panose="02000000000000000000" pitchFamily="2" charset="0"/>
                </a:rPr>
                <a:t>Sport</a:t>
              </a:r>
              <a:endParaRPr lang="id-ID" sz="1600" kern="1200" dirty="0">
                <a:solidFill>
                  <a:schemeClr val="bg1"/>
                </a:solidFill>
                <a:latin typeface="Lato" panose="020F0502020204030203" pitchFamily="34" charset="0"/>
                <a:ea typeface="Roboto" panose="02000000000000000000" pitchFamily="2" charset="0"/>
              </a:endParaRPr>
            </a:p>
          </p:txBody>
        </p:sp>
      </p:grpSp>
      <p:grpSp>
        <p:nvGrpSpPr>
          <p:cNvPr id="54" name="Group 53"/>
          <p:cNvGrpSpPr/>
          <p:nvPr/>
        </p:nvGrpSpPr>
        <p:grpSpPr>
          <a:xfrm>
            <a:off x="1043311" y="4781179"/>
            <a:ext cx="10145897" cy="1467617"/>
            <a:chOff x="785443" y="2078815"/>
            <a:chExt cx="10205609" cy="1483727"/>
          </a:xfrm>
        </p:grpSpPr>
        <p:sp>
          <p:nvSpPr>
            <p:cNvPr id="55" name="Freeform 54"/>
            <p:cNvSpPr/>
            <p:nvPr/>
          </p:nvSpPr>
          <p:spPr>
            <a:xfrm rot="1879903">
              <a:off x="1159092" y="2818015"/>
              <a:ext cx="2165988" cy="744527"/>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0800000" scaled="1"/>
              <a:tileRect/>
            </a:gradFill>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582137" tIns="121839" rIns="280904" bIns="121839" numCol="1" spcCol="1270" anchor="ctr" anchorCtr="0">
              <a:noAutofit/>
            </a:bodyPr>
            <a:lstStyle/>
            <a:p>
              <a:pPr marL="171450" lvl="1" indent="-171450" algn="l" defTabSz="711200">
                <a:lnSpc>
                  <a:spcPct val="90000"/>
                </a:lnSpc>
                <a:spcBef>
                  <a:spcPct val="0"/>
                </a:spcBef>
                <a:spcAft>
                  <a:spcPct val="15000"/>
                </a:spcAft>
                <a:buChar char="••"/>
              </a:pPr>
              <a:endParaRPr lang="id-ID" sz="1600" kern="1200">
                <a:solidFill>
                  <a:schemeClr val="bg1">
                    <a:lumMod val="65000"/>
                  </a:schemeClr>
                </a:solidFill>
              </a:endParaRPr>
            </a:p>
            <a:p>
              <a:pPr marL="171450" lvl="1" indent="-171450" algn="l" defTabSz="711200">
                <a:lnSpc>
                  <a:spcPct val="90000"/>
                </a:lnSpc>
                <a:spcBef>
                  <a:spcPct val="0"/>
                </a:spcBef>
                <a:spcAft>
                  <a:spcPct val="15000"/>
                </a:spcAft>
                <a:buChar char="••"/>
              </a:pPr>
              <a:endParaRPr lang="id-ID" sz="1600" kern="1200">
                <a:solidFill>
                  <a:schemeClr val="bg1">
                    <a:lumMod val="65000"/>
                  </a:schemeClr>
                </a:solidFill>
              </a:endParaRPr>
            </a:p>
          </p:txBody>
        </p:sp>
        <p:sp>
          <p:nvSpPr>
            <p:cNvPr id="56" name="Freeform 55"/>
            <p:cNvSpPr/>
            <p:nvPr/>
          </p:nvSpPr>
          <p:spPr>
            <a:xfrm>
              <a:off x="785443" y="2078815"/>
              <a:ext cx="1152002" cy="1152002"/>
            </a:xfrm>
            <a:custGeom>
              <a:avLst/>
              <a:gdLst>
                <a:gd name="connsiteX0" fmla="*/ 0 w 1152002"/>
                <a:gd name="connsiteY0" fmla="*/ 576001 h 1152002"/>
                <a:gd name="connsiteX1" fmla="*/ 576001 w 1152002"/>
                <a:gd name="connsiteY1" fmla="*/ 0 h 1152002"/>
                <a:gd name="connsiteX2" fmla="*/ 1152002 w 1152002"/>
                <a:gd name="connsiteY2" fmla="*/ 576001 h 1152002"/>
                <a:gd name="connsiteX3" fmla="*/ 576001 w 1152002"/>
                <a:gd name="connsiteY3" fmla="*/ 1152002 h 1152002"/>
                <a:gd name="connsiteX4" fmla="*/ 0 w 1152002"/>
                <a:gd name="connsiteY4" fmla="*/ 576001 h 115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002" h="1152002">
                  <a:moveTo>
                    <a:pt x="0" y="576001"/>
                  </a:moveTo>
                  <a:cubicBezTo>
                    <a:pt x="0" y="257884"/>
                    <a:pt x="257884" y="0"/>
                    <a:pt x="576001" y="0"/>
                  </a:cubicBezTo>
                  <a:cubicBezTo>
                    <a:pt x="894118" y="0"/>
                    <a:pt x="1152002" y="257884"/>
                    <a:pt x="1152002" y="576001"/>
                  </a:cubicBezTo>
                  <a:cubicBezTo>
                    <a:pt x="1152002" y="894118"/>
                    <a:pt x="894118" y="1152002"/>
                    <a:pt x="576001" y="1152002"/>
                  </a:cubicBezTo>
                  <a:cubicBezTo>
                    <a:pt x="257884" y="1152002"/>
                    <a:pt x="0" y="894118"/>
                    <a:pt x="0" y="576001"/>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3">
                <a:hueOff val="337438"/>
                <a:satOff val="17272"/>
                <a:lumOff val="7255"/>
                <a:alphaOff val="0"/>
              </a:schemeClr>
            </a:fillRef>
            <a:effectRef idx="0">
              <a:schemeClr val="accent3">
                <a:hueOff val="337438"/>
                <a:satOff val="17272"/>
                <a:lumOff val="7255"/>
                <a:alphaOff val="0"/>
              </a:schemeClr>
            </a:effectRef>
            <a:fontRef idx="minor">
              <a:schemeClr val="lt1"/>
            </a:fontRef>
          </p:style>
          <p:txBody>
            <a:bodyPr spcFirstLastPara="0" vert="horz" wrap="square" lIns="185852" tIns="185852" rIns="185852" bIns="185852" numCol="1" spcCol="1270" anchor="ctr" anchorCtr="0">
              <a:noAutofit/>
            </a:bodyPr>
            <a:lstStyle/>
            <a:p>
              <a:pPr algn="ctr" defTabSz="1200150">
                <a:lnSpc>
                  <a:spcPct val="90000"/>
                </a:lnSpc>
                <a:spcBef>
                  <a:spcPct val="0"/>
                </a:spcBef>
                <a:spcAft>
                  <a:spcPct val="35000"/>
                </a:spcAft>
              </a:pPr>
              <a:endParaRPr lang="id-ID" sz="2700">
                <a:solidFill>
                  <a:schemeClr val="bg1">
                    <a:lumMod val="65000"/>
                  </a:schemeClr>
                </a:solidFill>
              </a:endParaRPr>
            </a:p>
          </p:txBody>
        </p:sp>
        <p:sp>
          <p:nvSpPr>
            <p:cNvPr id="57" name="Freeform 56"/>
            <p:cNvSpPr/>
            <p:nvPr/>
          </p:nvSpPr>
          <p:spPr>
            <a:xfrm rot="1879903">
              <a:off x="3779816" y="2818015"/>
              <a:ext cx="2165988" cy="744527"/>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lin ang="10800000" scaled="1"/>
              <a:tileRect/>
            </a:gradFill>
          </p:spPr>
          <p:style>
            <a:lnRef idx="2">
              <a:schemeClr val="accent3">
                <a:tint val="40000"/>
                <a:alpha val="90000"/>
                <a:hueOff val="230682"/>
                <a:satOff val="33626"/>
                <a:lumOff val="2509"/>
                <a:alphaOff val="0"/>
              </a:schemeClr>
            </a:lnRef>
            <a:fillRef idx="1">
              <a:schemeClr val="accent3">
                <a:tint val="40000"/>
                <a:alpha val="90000"/>
                <a:hueOff val="230682"/>
                <a:satOff val="33626"/>
                <a:lumOff val="2509"/>
                <a:alphaOff val="0"/>
              </a:schemeClr>
            </a:fillRef>
            <a:effectRef idx="0">
              <a:schemeClr val="accent3">
                <a:tint val="40000"/>
                <a:alpha val="90000"/>
                <a:hueOff val="230682"/>
                <a:satOff val="33626"/>
                <a:lumOff val="2509"/>
                <a:alphaOff val="0"/>
              </a:schemeClr>
            </a:effectRef>
            <a:fontRef idx="minor">
              <a:schemeClr val="dk1">
                <a:hueOff val="0"/>
                <a:satOff val="0"/>
                <a:lumOff val="0"/>
                <a:alphaOff val="0"/>
              </a:schemeClr>
            </a:fontRef>
          </p:style>
          <p:txBody>
            <a:bodyPr spcFirstLastPara="0" vert="horz" wrap="square" lIns="582137" tIns="121839" rIns="280904" bIns="121839" numCol="1" spcCol="1270" anchor="ctr" anchorCtr="0">
              <a:noAutofit/>
            </a:bodyPr>
            <a:lstStyle/>
            <a:p>
              <a:pPr marL="171450" lvl="1" indent="-171450" algn="l" defTabSz="711200">
                <a:lnSpc>
                  <a:spcPct val="90000"/>
                </a:lnSpc>
                <a:spcBef>
                  <a:spcPct val="0"/>
                </a:spcBef>
                <a:spcAft>
                  <a:spcPct val="15000"/>
                </a:spcAft>
                <a:buChar char="••"/>
              </a:pPr>
              <a:endParaRPr lang="id-ID" sz="1600" kern="1200" dirty="0">
                <a:solidFill>
                  <a:schemeClr val="bg1">
                    <a:lumMod val="65000"/>
                  </a:schemeClr>
                </a:solidFill>
              </a:endParaRPr>
            </a:p>
            <a:p>
              <a:pPr marL="171450" lvl="1" indent="-171450" algn="l" defTabSz="711200">
                <a:lnSpc>
                  <a:spcPct val="90000"/>
                </a:lnSpc>
                <a:spcBef>
                  <a:spcPct val="0"/>
                </a:spcBef>
                <a:spcAft>
                  <a:spcPct val="15000"/>
                </a:spcAft>
                <a:buChar char="••"/>
              </a:pPr>
              <a:endParaRPr lang="id-ID" sz="1600" kern="1200">
                <a:solidFill>
                  <a:schemeClr val="bg1">
                    <a:lumMod val="65000"/>
                  </a:schemeClr>
                </a:solidFill>
              </a:endParaRPr>
            </a:p>
          </p:txBody>
        </p:sp>
        <p:sp>
          <p:nvSpPr>
            <p:cNvPr id="58" name="Freeform 57"/>
            <p:cNvSpPr/>
            <p:nvPr/>
          </p:nvSpPr>
          <p:spPr>
            <a:xfrm>
              <a:off x="3406167" y="2078815"/>
              <a:ext cx="1152002" cy="1152002"/>
            </a:xfrm>
            <a:custGeom>
              <a:avLst/>
              <a:gdLst>
                <a:gd name="connsiteX0" fmla="*/ 0 w 1152002"/>
                <a:gd name="connsiteY0" fmla="*/ 576001 h 1152002"/>
                <a:gd name="connsiteX1" fmla="*/ 576001 w 1152002"/>
                <a:gd name="connsiteY1" fmla="*/ 0 h 1152002"/>
                <a:gd name="connsiteX2" fmla="*/ 1152002 w 1152002"/>
                <a:gd name="connsiteY2" fmla="*/ 576001 h 1152002"/>
                <a:gd name="connsiteX3" fmla="*/ 576001 w 1152002"/>
                <a:gd name="connsiteY3" fmla="*/ 1152002 h 1152002"/>
                <a:gd name="connsiteX4" fmla="*/ 0 w 1152002"/>
                <a:gd name="connsiteY4" fmla="*/ 576001 h 115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002" h="1152002">
                  <a:moveTo>
                    <a:pt x="0" y="576001"/>
                  </a:moveTo>
                  <a:cubicBezTo>
                    <a:pt x="0" y="257884"/>
                    <a:pt x="257884" y="0"/>
                    <a:pt x="576001" y="0"/>
                  </a:cubicBezTo>
                  <a:cubicBezTo>
                    <a:pt x="894118" y="0"/>
                    <a:pt x="1152002" y="257884"/>
                    <a:pt x="1152002" y="576001"/>
                  </a:cubicBezTo>
                  <a:cubicBezTo>
                    <a:pt x="1152002" y="894118"/>
                    <a:pt x="894118" y="1152002"/>
                    <a:pt x="576001" y="1152002"/>
                  </a:cubicBezTo>
                  <a:cubicBezTo>
                    <a:pt x="257884" y="1152002"/>
                    <a:pt x="0" y="894118"/>
                    <a:pt x="0" y="576001"/>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3">
                <a:hueOff val="337438"/>
                <a:satOff val="17272"/>
                <a:lumOff val="7255"/>
                <a:alphaOff val="0"/>
              </a:schemeClr>
            </a:fillRef>
            <a:effectRef idx="0">
              <a:schemeClr val="accent3">
                <a:hueOff val="337438"/>
                <a:satOff val="17272"/>
                <a:lumOff val="7255"/>
                <a:alphaOff val="0"/>
              </a:schemeClr>
            </a:effectRef>
            <a:fontRef idx="minor">
              <a:schemeClr val="lt1"/>
            </a:fontRef>
          </p:style>
          <p:txBody>
            <a:bodyPr spcFirstLastPara="0" vert="horz" wrap="square" lIns="185852" tIns="185852" rIns="185852" bIns="185852" numCol="1" spcCol="1270" anchor="ctr" anchorCtr="0">
              <a:noAutofit/>
            </a:bodyPr>
            <a:lstStyle/>
            <a:p>
              <a:pPr lvl="0" algn="ctr" defTabSz="1200150">
                <a:lnSpc>
                  <a:spcPct val="90000"/>
                </a:lnSpc>
                <a:spcBef>
                  <a:spcPct val="0"/>
                </a:spcBef>
                <a:spcAft>
                  <a:spcPct val="35000"/>
                </a:spcAft>
              </a:pPr>
              <a:endParaRPr lang="id-ID" sz="2700" kern="1200">
                <a:solidFill>
                  <a:schemeClr val="bg1">
                    <a:lumMod val="65000"/>
                  </a:schemeClr>
                </a:solidFill>
              </a:endParaRPr>
            </a:p>
          </p:txBody>
        </p:sp>
        <p:sp>
          <p:nvSpPr>
            <p:cNvPr id="59" name="Freeform 58"/>
            <p:cNvSpPr/>
            <p:nvPr/>
          </p:nvSpPr>
          <p:spPr>
            <a:xfrm rot="1879903">
              <a:off x="6302441" y="2818015"/>
              <a:ext cx="2165988" cy="744527"/>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lin ang="10800000" scaled="1"/>
              <a:tileRect/>
            </a:gradFill>
          </p:spPr>
          <p:style>
            <a:lnRef idx="2">
              <a:schemeClr val="accent3">
                <a:tint val="40000"/>
                <a:alpha val="90000"/>
                <a:hueOff val="230682"/>
                <a:satOff val="33626"/>
                <a:lumOff val="2509"/>
                <a:alphaOff val="0"/>
              </a:schemeClr>
            </a:lnRef>
            <a:fillRef idx="1">
              <a:schemeClr val="accent3">
                <a:tint val="40000"/>
                <a:alpha val="90000"/>
                <a:hueOff val="230682"/>
                <a:satOff val="33626"/>
                <a:lumOff val="2509"/>
                <a:alphaOff val="0"/>
              </a:schemeClr>
            </a:fillRef>
            <a:effectRef idx="0">
              <a:schemeClr val="accent3">
                <a:tint val="40000"/>
                <a:alpha val="90000"/>
                <a:hueOff val="230682"/>
                <a:satOff val="33626"/>
                <a:lumOff val="2509"/>
                <a:alphaOff val="0"/>
              </a:schemeClr>
            </a:effectRef>
            <a:fontRef idx="minor">
              <a:schemeClr val="dk1">
                <a:hueOff val="0"/>
                <a:satOff val="0"/>
                <a:lumOff val="0"/>
                <a:alphaOff val="0"/>
              </a:schemeClr>
            </a:fontRef>
          </p:style>
          <p:txBody>
            <a:bodyPr spcFirstLastPara="0" vert="horz" wrap="square" lIns="582137" tIns="121839" rIns="280904" bIns="121839" numCol="1" spcCol="1270" anchor="ctr" anchorCtr="0">
              <a:noAutofit/>
            </a:bodyPr>
            <a:lstStyle/>
            <a:p>
              <a:pPr marL="171450" lvl="1" indent="-171450" defTabSz="711200">
                <a:lnSpc>
                  <a:spcPct val="90000"/>
                </a:lnSpc>
                <a:spcBef>
                  <a:spcPct val="0"/>
                </a:spcBef>
                <a:spcAft>
                  <a:spcPct val="15000"/>
                </a:spcAft>
                <a:buChar char="••"/>
              </a:pPr>
              <a:endParaRPr lang="id-ID" sz="1600">
                <a:solidFill>
                  <a:schemeClr val="bg1">
                    <a:lumMod val="65000"/>
                  </a:schemeClr>
                </a:solidFill>
              </a:endParaRPr>
            </a:p>
            <a:p>
              <a:pPr marL="171450" lvl="1" indent="-171450" defTabSz="711200">
                <a:lnSpc>
                  <a:spcPct val="90000"/>
                </a:lnSpc>
                <a:spcBef>
                  <a:spcPct val="0"/>
                </a:spcBef>
                <a:spcAft>
                  <a:spcPct val="15000"/>
                </a:spcAft>
                <a:buChar char="••"/>
              </a:pPr>
              <a:endParaRPr lang="id-ID" sz="1600">
                <a:solidFill>
                  <a:schemeClr val="bg1">
                    <a:lumMod val="65000"/>
                  </a:schemeClr>
                </a:solidFill>
              </a:endParaRPr>
            </a:p>
          </p:txBody>
        </p:sp>
        <p:sp>
          <p:nvSpPr>
            <p:cNvPr id="60" name="Freeform 59"/>
            <p:cNvSpPr/>
            <p:nvPr/>
          </p:nvSpPr>
          <p:spPr>
            <a:xfrm>
              <a:off x="6026892" y="2078815"/>
              <a:ext cx="1152002" cy="1152002"/>
            </a:xfrm>
            <a:custGeom>
              <a:avLst/>
              <a:gdLst>
                <a:gd name="connsiteX0" fmla="*/ 0 w 1152002"/>
                <a:gd name="connsiteY0" fmla="*/ 576001 h 1152002"/>
                <a:gd name="connsiteX1" fmla="*/ 576001 w 1152002"/>
                <a:gd name="connsiteY1" fmla="*/ 0 h 1152002"/>
                <a:gd name="connsiteX2" fmla="*/ 1152002 w 1152002"/>
                <a:gd name="connsiteY2" fmla="*/ 576001 h 1152002"/>
                <a:gd name="connsiteX3" fmla="*/ 576001 w 1152002"/>
                <a:gd name="connsiteY3" fmla="*/ 1152002 h 1152002"/>
                <a:gd name="connsiteX4" fmla="*/ 0 w 1152002"/>
                <a:gd name="connsiteY4" fmla="*/ 576001 h 115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002" h="1152002">
                  <a:moveTo>
                    <a:pt x="0" y="576001"/>
                  </a:moveTo>
                  <a:cubicBezTo>
                    <a:pt x="0" y="257884"/>
                    <a:pt x="257884" y="0"/>
                    <a:pt x="576001" y="0"/>
                  </a:cubicBezTo>
                  <a:cubicBezTo>
                    <a:pt x="894118" y="0"/>
                    <a:pt x="1152002" y="257884"/>
                    <a:pt x="1152002" y="576001"/>
                  </a:cubicBezTo>
                  <a:cubicBezTo>
                    <a:pt x="1152002" y="894118"/>
                    <a:pt x="894118" y="1152002"/>
                    <a:pt x="576001" y="1152002"/>
                  </a:cubicBezTo>
                  <a:cubicBezTo>
                    <a:pt x="257884" y="1152002"/>
                    <a:pt x="0" y="894118"/>
                    <a:pt x="0" y="576001"/>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3">
                <a:hueOff val="337438"/>
                <a:satOff val="17272"/>
                <a:lumOff val="7255"/>
                <a:alphaOff val="0"/>
              </a:schemeClr>
            </a:fillRef>
            <a:effectRef idx="0">
              <a:schemeClr val="accent3">
                <a:hueOff val="337438"/>
                <a:satOff val="17272"/>
                <a:lumOff val="7255"/>
                <a:alphaOff val="0"/>
              </a:schemeClr>
            </a:effectRef>
            <a:fontRef idx="minor">
              <a:schemeClr val="lt1"/>
            </a:fontRef>
          </p:style>
          <p:txBody>
            <a:bodyPr spcFirstLastPara="0" vert="horz" wrap="square" lIns="185852" tIns="185852" rIns="185852" bIns="185852" numCol="1" spcCol="1270" anchor="ctr" anchorCtr="0">
              <a:noAutofit/>
            </a:bodyPr>
            <a:lstStyle/>
            <a:p>
              <a:pPr algn="ctr" defTabSz="1200150">
                <a:lnSpc>
                  <a:spcPct val="90000"/>
                </a:lnSpc>
                <a:spcBef>
                  <a:spcPct val="0"/>
                </a:spcBef>
                <a:spcAft>
                  <a:spcPct val="35000"/>
                </a:spcAft>
              </a:pPr>
              <a:endParaRPr lang="id-ID" sz="2700">
                <a:solidFill>
                  <a:schemeClr val="bg1">
                    <a:lumMod val="65000"/>
                  </a:schemeClr>
                </a:solidFill>
              </a:endParaRPr>
            </a:p>
          </p:txBody>
        </p:sp>
        <p:sp>
          <p:nvSpPr>
            <p:cNvPr id="61" name="Freeform 60"/>
            <p:cNvSpPr/>
            <p:nvPr/>
          </p:nvSpPr>
          <p:spPr>
            <a:xfrm rot="1879903">
              <a:off x="1910798" y="3109303"/>
              <a:ext cx="982150"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l" defTabSz="800100">
                <a:lnSpc>
                  <a:spcPct val="90000"/>
                </a:lnSpc>
                <a:spcBef>
                  <a:spcPct val="0"/>
                </a:spcBef>
                <a:spcAft>
                  <a:spcPct val="35000"/>
                </a:spcAft>
              </a:pPr>
              <a:r>
                <a:rPr lang="en-US" sz="1600" kern="1200" dirty="0">
                  <a:solidFill>
                    <a:schemeClr val="bg1"/>
                  </a:solidFill>
                  <a:latin typeface="Lato" panose="020F0502020204030203" pitchFamily="34" charset="0"/>
                  <a:ea typeface="Roboto" panose="02000000000000000000" pitchFamily="2" charset="0"/>
                </a:rPr>
                <a:t>Health</a:t>
              </a:r>
              <a:endParaRPr lang="id-ID" sz="1600" kern="1200" dirty="0">
                <a:solidFill>
                  <a:schemeClr val="bg1"/>
                </a:solidFill>
                <a:latin typeface="Lato" panose="020F0502020204030203" pitchFamily="34" charset="0"/>
                <a:ea typeface="Roboto" panose="02000000000000000000" pitchFamily="2" charset="0"/>
              </a:endParaRPr>
            </a:p>
          </p:txBody>
        </p:sp>
        <p:sp>
          <p:nvSpPr>
            <p:cNvPr id="62" name="Freeform 61"/>
            <p:cNvSpPr/>
            <p:nvPr/>
          </p:nvSpPr>
          <p:spPr>
            <a:xfrm rot="1879903">
              <a:off x="4578515" y="3112737"/>
              <a:ext cx="982150"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l" defTabSz="800100">
                <a:lnSpc>
                  <a:spcPct val="90000"/>
                </a:lnSpc>
                <a:spcBef>
                  <a:spcPct val="0"/>
                </a:spcBef>
                <a:spcAft>
                  <a:spcPct val="35000"/>
                </a:spcAft>
              </a:pPr>
              <a:r>
                <a:rPr lang="en-US" sz="1600" kern="1200" dirty="0">
                  <a:solidFill>
                    <a:schemeClr val="bg1"/>
                  </a:solidFill>
                  <a:latin typeface="Lato" panose="020F0502020204030203" pitchFamily="34" charset="0"/>
                  <a:ea typeface="Roboto" panose="02000000000000000000" pitchFamily="2" charset="0"/>
                </a:rPr>
                <a:t>Liability</a:t>
              </a:r>
              <a:endParaRPr lang="id-ID" sz="1600" kern="1200" dirty="0">
                <a:solidFill>
                  <a:schemeClr val="bg1"/>
                </a:solidFill>
                <a:latin typeface="Lato" panose="020F0502020204030203" pitchFamily="34" charset="0"/>
                <a:ea typeface="Roboto" panose="02000000000000000000" pitchFamily="2" charset="0"/>
              </a:endParaRPr>
            </a:p>
          </p:txBody>
        </p:sp>
        <p:sp>
          <p:nvSpPr>
            <p:cNvPr id="63" name="Freeform 62"/>
            <p:cNvSpPr/>
            <p:nvPr/>
          </p:nvSpPr>
          <p:spPr>
            <a:xfrm rot="1879903">
              <a:off x="7177645" y="3150247"/>
              <a:ext cx="982150"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l" defTabSz="800100">
                <a:lnSpc>
                  <a:spcPct val="90000"/>
                </a:lnSpc>
                <a:spcBef>
                  <a:spcPct val="0"/>
                </a:spcBef>
                <a:spcAft>
                  <a:spcPct val="35000"/>
                </a:spcAft>
              </a:pPr>
              <a:r>
                <a:rPr lang="en-US" sz="1600" kern="1200" dirty="0">
                  <a:solidFill>
                    <a:schemeClr val="bg1"/>
                  </a:solidFill>
                  <a:latin typeface="Lato" panose="020F0502020204030203" pitchFamily="34" charset="0"/>
                  <a:ea typeface="Roboto" panose="02000000000000000000" pitchFamily="2" charset="0"/>
                </a:rPr>
                <a:t>Marine</a:t>
              </a:r>
              <a:endParaRPr lang="id-ID" sz="1600" kern="1200" dirty="0">
                <a:solidFill>
                  <a:schemeClr val="bg1"/>
                </a:solidFill>
                <a:latin typeface="Lato" panose="020F0502020204030203" pitchFamily="34" charset="0"/>
                <a:ea typeface="Roboto" panose="02000000000000000000" pitchFamily="2" charset="0"/>
              </a:endParaRPr>
            </a:p>
          </p:txBody>
        </p:sp>
        <p:sp>
          <p:nvSpPr>
            <p:cNvPr id="64" name="Freeform 63"/>
            <p:cNvSpPr/>
            <p:nvPr/>
          </p:nvSpPr>
          <p:spPr>
            <a:xfrm rot="1879903">
              <a:off x="8825064" y="2818015"/>
              <a:ext cx="2165988" cy="744527"/>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lin ang="10800000" scaled="1"/>
              <a:tileRect/>
            </a:gradFill>
          </p:spPr>
          <p:style>
            <a:lnRef idx="2">
              <a:schemeClr val="accent3">
                <a:tint val="40000"/>
                <a:alpha val="90000"/>
                <a:hueOff val="230682"/>
                <a:satOff val="33626"/>
                <a:lumOff val="2509"/>
                <a:alphaOff val="0"/>
              </a:schemeClr>
            </a:lnRef>
            <a:fillRef idx="1">
              <a:schemeClr val="accent3">
                <a:tint val="40000"/>
                <a:alpha val="90000"/>
                <a:hueOff val="230682"/>
                <a:satOff val="33626"/>
                <a:lumOff val="2509"/>
                <a:alphaOff val="0"/>
              </a:schemeClr>
            </a:fillRef>
            <a:effectRef idx="0">
              <a:schemeClr val="accent3">
                <a:tint val="40000"/>
                <a:alpha val="90000"/>
                <a:hueOff val="230682"/>
                <a:satOff val="33626"/>
                <a:lumOff val="2509"/>
                <a:alphaOff val="0"/>
              </a:schemeClr>
            </a:effectRef>
            <a:fontRef idx="minor">
              <a:schemeClr val="dk1">
                <a:hueOff val="0"/>
                <a:satOff val="0"/>
                <a:lumOff val="0"/>
                <a:alphaOff val="0"/>
              </a:schemeClr>
            </a:fontRef>
          </p:style>
          <p:txBody>
            <a:bodyPr spcFirstLastPara="0" vert="horz" wrap="square" lIns="582137" tIns="121839" rIns="280904" bIns="121839" numCol="1" spcCol="1270" anchor="ctr" anchorCtr="0">
              <a:noAutofit/>
            </a:bodyPr>
            <a:lstStyle/>
            <a:p>
              <a:pPr marL="171450" lvl="1" indent="-171450" defTabSz="711200">
                <a:lnSpc>
                  <a:spcPct val="90000"/>
                </a:lnSpc>
                <a:spcBef>
                  <a:spcPct val="0"/>
                </a:spcBef>
                <a:spcAft>
                  <a:spcPct val="15000"/>
                </a:spcAft>
                <a:buChar char="••"/>
              </a:pPr>
              <a:endParaRPr lang="id-ID" sz="1600">
                <a:solidFill>
                  <a:schemeClr val="bg1">
                    <a:lumMod val="65000"/>
                  </a:schemeClr>
                </a:solidFill>
              </a:endParaRPr>
            </a:p>
            <a:p>
              <a:pPr marL="171450" lvl="1" indent="-171450" defTabSz="711200">
                <a:lnSpc>
                  <a:spcPct val="90000"/>
                </a:lnSpc>
                <a:spcBef>
                  <a:spcPct val="0"/>
                </a:spcBef>
                <a:spcAft>
                  <a:spcPct val="15000"/>
                </a:spcAft>
                <a:buChar char="••"/>
              </a:pPr>
              <a:endParaRPr lang="id-ID" sz="1600">
                <a:solidFill>
                  <a:schemeClr val="bg1">
                    <a:lumMod val="65000"/>
                  </a:schemeClr>
                </a:solidFill>
              </a:endParaRPr>
            </a:p>
          </p:txBody>
        </p:sp>
        <p:sp>
          <p:nvSpPr>
            <p:cNvPr id="65" name="Freeform 64"/>
            <p:cNvSpPr/>
            <p:nvPr/>
          </p:nvSpPr>
          <p:spPr>
            <a:xfrm>
              <a:off x="8549515" y="2078815"/>
              <a:ext cx="1152002" cy="1152002"/>
            </a:xfrm>
            <a:custGeom>
              <a:avLst/>
              <a:gdLst>
                <a:gd name="connsiteX0" fmla="*/ 0 w 1152002"/>
                <a:gd name="connsiteY0" fmla="*/ 576001 h 1152002"/>
                <a:gd name="connsiteX1" fmla="*/ 576001 w 1152002"/>
                <a:gd name="connsiteY1" fmla="*/ 0 h 1152002"/>
                <a:gd name="connsiteX2" fmla="*/ 1152002 w 1152002"/>
                <a:gd name="connsiteY2" fmla="*/ 576001 h 1152002"/>
                <a:gd name="connsiteX3" fmla="*/ 576001 w 1152002"/>
                <a:gd name="connsiteY3" fmla="*/ 1152002 h 1152002"/>
                <a:gd name="connsiteX4" fmla="*/ 0 w 1152002"/>
                <a:gd name="connsiteY4" fmla="*/ 576001 h 115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002" h="1152002">
                  <a:moveTo>
                    <a:pt x="0" y="576001"/>
                  </a:moveTo>
                  <a:cubicBezTo>
                    <a:pt x="0" y="257884"/>
                    <a:pt x="257884" y="0"/>
                    <a:pt x="576001" y="0"/>
                  </a:cubicBezTo>
                  <a:cubicBezTo>
                    <a:pt x="894118" y="0"/>
                    <a:pt x="1152002" y="257884"/>
                    <a:pt x="1152002" y="576001"/>
                  </a:cubicBezTo>
                  <a:cubicBezTo>
                    <a:pt x="1152002" y="894118"/>
                    <a:pt x="894118" y="1152002"/>
                    <a:pt x="576001" y="1152002"/>
                  </a:cubicBezTo>
                  <a:cubicBezTo>
                    <a:pt x="257884" y="1152002"/>
                    <a:pt x="0" y="894118"/>
                    <a:pt x="0" y="576001"/>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3">
                <a:hueOff val="337438"/>
                <a:satOff val="17272"/>
                <a:lumOff val="7255"/>
                <a:alphaOff val="0"/>
              </a:schemeClr>
            </a:fillRef>
            <a:effectRef idx="0">
              <a:schemeClr val="accent3">
                <a:hueOff val="337438"/>
                <a:satOff val="17272"/>
                <a:lumOff val="7255"/>
                <a:alphaOff val="0"/>
              </a:schemeClr>
            </a:effectRef>
            <a:fontRef idx="minor">
              <a:schemeClr val="lt1"/>
            </a:fontRef>
          </p:style>
          <p:txBody>
            <a:bodyPr spcFirstLastPara="0" vert="horz" wrap="square" lIns="185852" tIns="185852" rIns="185852" bIns="185852" numCol="1" spcCol="1270" anchor="ctr" anchorCtr="0">
              <a:noAutofit/>
            </a:bodyPr>
            <a:lstStyle/>
            <a:p>
              <a:pPr algn="ctr" defTabSz="1200150">
                <a:lnSpc>
                  <a:spcPct val="90000"/>
                </a:lnSpc>
                <a:spcBef>
                  <a:spcPct val="0"/>
                </a:spcBef>
                <a:spcAft>
                  <a:spcPct val="35000"/>
                </a:spcAft>
              </a:pPr>
              <a:endParaRPr lang="id-ID" sz="2700">
                <a:solidFill>
                  <a:schemeClr val="bg1">
                    <a:lumMod val="65000"/>
                  </a:schemeClr>
                </a:solidFill>
              </a:endParaRPr>
            </a:p>
          </p:txBody>
        </p:sp>
        <p:sp>
          <p:nvSpPr>
            <p:cNvPr id="66" name="Freeform 65"/>
            <p:cNvSpPr/>
            <p:nvPr/>
          </p:nvSpPr>
          <p:spPr>
            <a:xfrm rot="1879903">
              <a:off x="9700268" y="3150247"/>
              <a:ext cx="982150" cy="380315"/>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19" tIns="-1" rIns="0" bIns="0" numCol="1" spcCol="1270" anchor="ctr" anchorCtr="0">
              <a:noAutofit/>
            </a:bodyPr>
            <a:lstStyle/>
            <a:p>
              <a:pPr lvl="0" algn="l" defTabSz="800100">
                <a:lnSpc>
                  <a:spcPct val="90000"/>
                </a:lnSpc>
                <a:spcBef>
                  <a:spcPct val="0"/>
                </a:spcBef>
                <a:spcAft>
                  <a:spcPct val="35000"/>
                </a:spcAft>
              </a:pPr>
              <a:r>
                <a:rPr lang="en-US" sz="1600" kern="1200" dirty="0">
                  <a:solidFill>
                    <a:schemeClr val="bg1"/>
                  </a:solidFill>
                  <a:latin typeface="Lato" panose="020F0502020204030203" pitchFamily="34" charset="0"/>
                  <a:ea typeface="Roboto" panose="02000000000000000000" pitchFamily="2" charset="0"/>
                </a:rPr>
                <a:t>Any many more…</a:t>
              </a:r>
              <a:endParaRPr lang="id-ID" sz="1600" kern="1200" dirty="0">
                <a:solidFill>
                  <a:schemeClr val="bg1"/>
                </a:solidFill>
                <a:latin typeface="Lato" panose="020F0502020204030203" pitchFamily="34" charset="0"/>
                <a:ea typeface="Roboto" panose="02000000000000000000" pitchFamily="2" charset="0"/>
              </a:endParaRPr>
            </a:p>
          </p:txBody>
        </p:sp>
        <p:sp>
          <p:nvSpPr>
            <p:cNvPr id="67" name="Freeform 11"/>
            <p:cNvSpPr>
              <a:spLocks noChangeAspect="1" noEditPoints="1"/>
            </p:cNvSpPr>
            <p:nvPr/>
          </p:nvSpPr>
          <p:spPr bwMode="auto">
            <a:xfrm>
              <a:off x="8768069" y="2308879"/>
              <a:ext cx="703929" cy="703929"/>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3824" y="3166562"/>
            <a:ext cx="620609" cy="620609"/>
          </a:xfrm>
          <a:prstGeom prst="rect">
            <a:avLst/>
          </a:prstGeom>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1724" y="3130481"/>
            <a:ext cx="776731" cy="656690"/>
          </a:xfrm>
          <a:prstGeom prst="rect">
            <a:avLst/>
          </a:prstGeom>
        </p:spPr>
      </p:pic>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9932" y="3219341"/>
            <a:ext cx="606407" cy="499679"/>
          </a:xfrm>
          <a:prstGeom prst="rect">
            <a:avLst/>
          </a:prstGeom>
        </p:spPr>
      </p:pic>
      <p:pic>
        <p:nvPicPr>
          <p:cNvPr id="71" name="Picture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5872" y="5040766"/>
            <a:ext cx="559493" cy="559493"/>
          </a:xfrm>
          <a:prstGeom prst="rect">
            <a:avLst/>
          </a:prstGeom>
        </p:spPr>
      </p:pic>
      <p:pic>
        <p:nvPicPr>
          <p:cNvPr id="72" name="Picture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30516" y="3126049"/>
            <a:ext cx="640071" cy="640071"/>
          </a:xfrm>
          <a:prstGeom prst="rect">
            <a:avLst/>
          </a:prstGeom>
        </p:spPr>
      </p:pic>
      <p:pic>
        <p:nvPicPr>
          <p:cNvPr id="73" name="Picture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03940" y="4986414"/>
            <a:ext cx="671704" cy="671704"/>
          </a:xfrm>
          <a:prstGeom prst="rect">
            <a:avLst/>
          </a:prstGeom>
        </p:spPr>
      </p:pic>
      <p:pic>
        <p:nvPicPr>
          <p:cNvPr id="74" name="Picture 7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83280" y="4940648"/>
            <a:ext cx="913200" cy="755146"/>
          </a:xfrm>
          <a:prstGeom prst="rect">
            <a:avLst/>
          </a:prstGeom>
        </p:spPr>
      </p:pic>
      <p:sp>
        <p:nvSpPr>
          <p:cNvPr id="75" name="Content Placeholder 2"/>
          <p:cNvSpPr txBox="1">
            <a:spLocks/>
          </p:cNvSpPr>
          <p:nvPr/>
        </p:nvSpPr>
        <p:spPr>
          <a:xfrm>
            <a:off x="1171095" y="1952400"/>
            <a:ext cx="10189029" cy="55421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2000" dirty="0">
                <a:ea typeface="Roboto" panose="02000000000000000000" pitchFamily="2" charset="0"/>
              </a:rPr>
              <a:t>Our Rating Engine supports all Insurance Products</a:t>
            </a:r>
          </a:p>
        </p:txBody>
      </p:sp>
    </p:spTree>
    <p:extLst>
      <p:ext uri="{BB962C8B-B14F-4D97-AF65-F5344CB8AC3E}">
        <p14:creationId xmlns:p14="http://schemas.microsoft.com/office/powerpoint/2010/main" val="199827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Powerful API: </a:t>
            </a:r>
            <a:r>
              <a:rPr lang="en-US"/>
              <a:t>Connecting Everything</a:t>
            </a:r>
            <a:br>
              <a:rPr lang="id-ID" dirty="0"/>
            </a:br>
            <a:endParaRPr lang="en-US" dirty="0"/>
          </a:p>
        </p:txBody>
      </p:sp>
      <p:sp>
        <p:nvSpPr>
          <p:cNvPr id="4" name="Slide Number Placeholder 3"/>
          <p:cNvSpPr>
            <a:spLocks noGrp="1"/>
          </p:cNvSpPr>
          <p:nvPr>
            <p:ph type="sldNum" sz="quarter" idx="12"/>
          </p:nvPr>
        </p:nvSpPr>
        <p:spPr/>
        <p:txBody>
          <a:bodyPr/>
          <a:lstStyle/>
          <a:p>
            <a:fld id="{8DCBC0E4-DBA0-48B1-A4A8-062813EEAD86}" type="slidenum">
              <a:rPr lang="id-ID" smtClean="0"/>
              <a:pPr/>
              <a:t>14</a:t>
            </a:fld>
            <a:endParaRPr lang="id-ID" dirty="0"/>
          </a:p>
        </p:txBody>
      </p:sp>
      <p:sp>
        <p:nvSpPr>
          <p:cNvPr id="5" name="TextBox 4"/>
          <p:cNvSpPr txBox="1"/>
          <p:nvPr/>
        </p:nvSpPr>
        <p:spPr>
          <a:xfrm>
            <a:off x="11806517" y="6238369"/>
            <a:ext cx="5199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C5028F-8D3B-45CC-A1ED-22F09E87F5E5}" type="slidenum">
              <a:rPr kumimoji="0" lang="id-ID" sz="1200" b="0" i="0" u="none" strike="noStrike" kern="1200" cap="none" spc="0" normalizeH="0" baseline="0" noProof="0" smtClean="0">
                <a:ln>
                  <a:noFill/>
                </a:ln>
                <a:solidFill>
                  <a:prstClr val="white"/>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id-ID"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Content Placeholder 2"/>
          <p:cNvSpPr txBox="1">
            <a:spLocks/>
          </p:cNvSpPr>
          <p:nvPr/>
        </p:nvSpPr>
        <p:spPr>
          <a:xfrm>
            <a:off x="1000418" y="406933"/>
            <a:ext cx="10189029" cy="61973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1F608B">
                  <a:lumMod val="75000"/>
                </a:srgbClr>
              </a:buClr>
              <a:buSzPct val="145000"/>
              <a:buFont typeface="Arial"/>
              <a:buNone/>
              <a:tabLst/>
              <a:defRPr/>
            </a:pPr>
            <a:endParaRPr kumimoji="0" lang="id-ID" sz="3600" b="0" i="0" u="none" strike="noStrike" kern="1200" cap="none" spc="0" normalizeH="0" baseline="0" noProof="0" dirty="0">
              <a:ln>
                <a:noFill/>
              </a:ln>
              <a:solidFill>
                <a:prstClr val="white">
                  <a:lumMod val="50000"/>
                </a:prstClr>
              </a:solidFill>
              <a:effectLst/>
              <a:uLnTx/>
              <a:uFillTx/>
              <a:latin typeface="Lato" panose="020F0502020204030203" pitchFamily="34" charset="0"/>
              <a:ea typeface="Roboto" panose="02000000000000000000" pitchFamily="2" charset="0"/>
              <a:cs typeface="+mn-cs"/>
            </a:endParaRPr>
          </a:p>
        </p:txBody>
      </p:sp>
      <p:cxnSp>
        <p:nvCxnSpPr>
          <p:cNvPr id="7" name="Straight Connector 6"/>
          <p:cNvCxnSpPr/>
          <p:nvPr/>
        </p:nvCxnSpPr>
        <p:spPr>
          <a:xfrm rot="5400000">
            <a:off x="8209429" y="1573593"/>
            <a:ext cx="0" cy="1800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4056915" y="1570443"/>
            <a:ext cx="0" cy="1800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8209429" y="3050718"/>
            <a:ext cx="0" cy="1800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4056915" y="3033054"/>
            <a:ext cx="0" cy="1800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8222858" y="4511610"/>
            <a:ext cx="0" cy="1800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4070344" y="4508460"/>
            <a:ext cx="0" cy="1800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3"/>
          <p:cNvSpPr>
            <a:spLocks noChangeArrowheads="1"/>
          </p:cNvSpPr>
          <p:nvPr/>
        </p:nvSpPr>
        <p:spPr bwMode="auto">
          <a:xfrm rot="5400000">
            <a:off x="7633347" y="2047208"/>
            <a:ext cx="840985" cy="800344"/>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val 15"/>
          <p:cNvSpPr>
            <a:spLocks noChangeArrowheads="1"/>
          </p:cNvSpPr>
          <p:nvPr/>
        </p:nvSpPr>
        <p:spPr bwMode="auto">
          <a:xfrm rot="5400000">
            <a:off x="3709229" y="2035831"/>
            <a:ext cx="837117" cy="830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val 20"/>
          <p:cNvSpPr>
            <a:spLocks noChangeArrowheads="1"/>
          </p:cNvSpPr>
          <p:nvPr/>
        </p:nvSpPr>
        <p:spPr bwMode="auto">
          <a:xfrm rot="5400000">
            <a:off x="3722877" y="3497584"/>
            <a:ext cx="809820" cy="830724"/>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val 269"/>
          <p:cNvSpPr>
            <a:spLocks noChangeArrowheads="1"/>
          </p:cNvSpPr>
          <p:nvPr/>
        </p:nvSpPr>
        <p:spPr bwMode="auto">
          <a:xfrm rot="5400000">
            <a:off x="7642908" y="4967874"/>
            <a:ext cx="813734" cy="808474"/>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val 271"/>
          <p:cNvSpPr>
            <a:spLocks noChangeArrowheads="1"/>
          </p:cNvSpPr>
          <p:nvPr/>
        </p:nvSpPr>
        <p:spPr bwMode="auto">
          <a:xfrm rot="5400000">
            <a:off x="3719457" y="4994928"/>
            <a:ext cx="829542" cy="821717"/>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val 20"/>
          <p:cNvSpPr>
            <a:spLocks noChangeArrowheads="1"/>
          </p:cNvSpPr>
          <p:nvPr/>
        </p:nvSpPr>
        <p:spPr bwMode="auto">
          <a:xfrm rot="5400000">
            <a:off x="7654019" y="3524627"/>
            <a:ext cx="783151" cy="783860"/>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9" name="Group 18"/>
          <p:cNvGrpSpPr/>
          <p:nvPr/>
        </p:nvGrpSpPr>
        <p:grpSpPr>
          <a:xfrm>
            <a:off x="8882294" y="2075309"/>
            <a:ext cx="2520000" cy="796568"/>
            <a:chOff x="7909874" y="1785257"/>
            <a:chExt cx="2075955" cy="1266605"/>
          </a:xfrm>
        </p:grpSpPr>
        <p:sp>
          <p:nvSpPr>
            <p:cNvPr id="20" name="Flowchart: Process 100"/>
            <p:cNvSpPr/>
            <p:nvPr/>
          </p:nvSpPr>
          <p:spPr>
            <a:xfrm>
              <a:off x="7909874" y="1785257"/>
              <a:ext cx="2075955" cy="1266605"/>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1" name="Straight Connector 20"/>
            <p:cNvCxnSpPr/>
            <p:nvPr/>
          </p:nvCxnSpPr>
          <p:spPr>
            <a:xfrm>
              <a:off x="7909874" y="3051862"/>
              <a:ext cx="2075955"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8882294" y="3527035"/>
            <a:ext cx="2520000" cy="781097"/>
            <a:chOff x="7909874" y="1785257"/>
            <a:chExt cx="2075955" cy="1266605"/>
          </a:xfrm>
        </p:grpSpPr>
        <p:sp>
          <p:nvSpPr>
            <p:cNvPr id="23" name="Flowchart: Process 105"/>
            <p:cNvSpPr/>
            <p:nvPr/>
          </p:nvSpPr>
          <p:spPr>
            <a:xfrm>
              <a:off x="7909874" y="1785257"/>
              <a:ext cx="2075955" cy="1266605"/>
            </a:xfrm>
            <a:prstGeom prst="flowChartProcess">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4" name="Straight Connector 23"/>
            <p:cNvCxnSpPr/>
            <p:nvPr/>
          </p:nvCxnSpPr>
          <p:spPr>
            <a:xfrm>
              <a:off x="7909874" y="3051862"/>
              <a:ext cx="207595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8882294" y="4994965"/>
            <a:ext cx="2520000" cy="1361384"/>
            <a:chOff x="7909874" y="1785257"/>
            <a:chExt cx="2075955" cy="1266605"/>
          </a:xfrm>
        </p:grpSpPr>
        <p:sp>
          <p:nvSpPr>
            <p:cNvPr id="26" name="Flowchart: Process 108"/>
            <p:cNvSpPr/>
            <p:nvPr/>
          </p:nvSpPr>
          <p:spPr>
            <a:xfrm>
              <a:off x="7909874" y="1785257"/>
              <a:ext cx="2075955" cy="1266605"/>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7" name="Straight Connector 26"/>
            <p:cNvCxnSpPr/>
            <p:nvPr/>
          </p:nvCxnSpPr>
          <p:spPr>
            <a:xfrm>
              <a:off x="7909874" y="3051862"/>
              <a:ext cx="207595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890531" y="2003522"/>
            <a:ext cx="2520000" cy="871571"/>
            <a:chOff x="7909874" y="1785257"/>
            <a:chExt cx="2075955" cy="1266605"/>
          </a:xfrm>
        </p:grpSpPr>
        <p:sp>
          <p:nvSpPr>
            <p:cNvPr id="29" name="Flowchart: Process 111"/>
            <p:cNvSpPr/>
            <p:nvPr/>
          </p:nvSpPr>
          <p:spPr>
            <a:xfrm>
              <a:off x="7909874" y="1785257"/>
              <a:ext cx="2075955" cy="1266605"/>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0" name="Straight Connector 29"/>
            <p:cNvCxnSpPr/>
            <p:nvPr/>
          </p:nvCxnSpPr>
          <p:spPr>
            <a:xfrm>
              <a:off x="7909874" y="3051862"/>
              <a:ext cx="2075955"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890531" y="3497656"/>
            <a:ext cx="2520000" cy="835795"/>
            <a:chOff x="7909874" y="1785257"/>
            <a:chExt cx="2075955" cy="1266605"/>
          </a:xfrm>
        </p:grpSpPr>
        <p:sp>
          <p:nvSpPr>
            <p:cNvPr id="32" name="Flowchart: Process 114"/>
            <p:cNvSpPr/>
            <p:nvPr/>
          </p:nvSpPr>
          <p:spPr>
            <a:xfrm>
              <a:off x="7909874" y="1785257"/>
              <a:ext cx="2075955" cy="1266605"/>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 name="Straight Connector 32"/>
            <p:cNvCxnSpPr/>
            <p:nvPr/>
          </p:nvCxnSpPr>
          <p:spPr>
            <a:xfrm>
              <a:off x="7909874" y="3051862"/>
              <a:ext cx="207595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896990" y="4996361"/>
            <a:ext cx="2520000" cy="824197"/>
            <a:chOff x="7909874" y="1785257"/>
            <a:chExt cx="2075955" cy="1266605"/>
          </a:xfrm>
        </p:grpSpPr>
        <p:sp>
          <p:nvSpPr>
            <p:cNvPr id="35" name="Flowchart: Process 117"/>
            <p:cNvSpPr/>
            <p:nvPr/>
          </p:nvSpPr>
          <p:spPr>
            <a:xfrm>
              <a:off x="7909874" y="1785257"/>
              <a:ext cx="2075955" cy="1266605"/>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6" name="Straight Connector 35"/>
            <p:cNvCxnSpPr/>
            <p:nvPr/>
          </p:nvCxnSpPr>
          <p:spPr>
            <a:xfrm>
              <a:off x="7909874" y="3051862"/>
              <a:ext cx="207595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9184190" y="2288686"/>
            <a:ext cx="217219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white">
                    <a:lumMod val="50000"/>
                  </a:prstClr>
                </a:solidFill>
                <a:effectLst/>
                <a:uLnTx/>
                <a:uFillTx/>
                <a:latin typeface="Calibri"/>
                <a:ea typeface="Roboto" panose="02000000000000000000" pitchFamily="2" charset="0"/>
                <a:cs typeface="+mn-cs"/>
              </a:rPr>
              <a:t>Business</a:t>
            </a:r>
            <a:r>
              <a:rPr kumimoji="0" lang="de-DE" sz="1600" b="1" i="0" u="none" strike="noStrike" kern="1200" cap="none" spc="0" normalizeH="0" noProof="0" dirty="0">
                <a:ln>
                  <a:noFill/>
                </a:ln>
                <a:solidFill>
                  <a:prstClr val="white">
                    <a:lumMod val="50000"/>
                  </a:prstClr>
                </a:solidFill>
                <a:effectLst/>
                <a:uLnTx/>
                <a:uFillTx/>
                <a:latin typeface="Calibri"/>
                <a:ea typeface="Roboto" panose="02000000000000000000" pitchFamily="2" charset="0"/>
                <a:cs typeface="+mn-cs"/>
              </a:rPr>
              <a:t> </a:t>
            </a:r>
            <a:r>
              <a:rPr kumimoji="0" lang="de-DE" sz="1600" b="1" i="0" u="none" strike="noStrike" kern="1200" cap="none" spc="0" normalizeH="0" noProof="0" dirty="0" err="1">
                <a:ln>
                  <a:noFill/>
                </a:ln>
                <a:solidFill>
                  <a:prstClr val="white">
                    <a:lumMod val="50000"/>
                  </a:prstClr>
                </a:solidFill>
                <a:effectLst/>
                <a:uLnTx/>
                <a:uFillTx/>
                <a:latin typeface="Calibri"/>
                <a:ea typeface="Roboto" panose="02000000000000000000" pitchFamily="2" charset="0"/>
                <a:cs typeface="+mn-cs"/>
              </a:rPr>
              <a:t>Intelligence</a:t>
            </a:r>
            <a:endParaRPr kumimoji="0" lang="id-ID" sz="105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38" name="TextBox 37"/>
          <p:cNvSpPr txBox="1"/>
          <p:nvPr/>
        </p:nvSpPr>
        <p:spPr>
          <a:xfrm>
            <a:off x="948775" y="2295499"/>
            <a:ext cx="2172192" cy="50013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d-ID" sz="1600" b="1" i="0" u="none" strike="noStrike" kern="1200" cap="none" spc="0" normalizeH="0" baseline="0" noProof="0" dirty="0">
                <a:ln>
                  <a:noFill/>
                </a:ln>
                <a:solidFill>
                  <a:prstClr val="white">
                    <a:lumMod val="50000"/>
                  </a:prstClr>
                </a:solidFill>
                <a:effectLst/>
                <a:uLnTx/>
                <a:uFillTx/>
                <a:latin typeface="Calibri"/>
                <a:ea typeface="Roboto" panose="02000000000000000000" pitchFamily="2" charset="0"/>
                <a:cs typeface="+mn-cs"/>
              </a:rPr>
              <a:t>Telematics Solutions</a:t>
            </a:r>
            <a:br>
              <a:rPr kumimoji="0" lang="en-US" sz="1600" b="1" i="0" u="none" strike="noStrike" kern="1200" cap="none" spc="0" normalizeH="0" baseline="0" noProof="0" dirty="0">
                <a:ln>
                  <a:noFill/>
                </a:ln>
                <a:solidFill>
                  <a:prstClr val="white">
                    <a:lumMod val="50000"/>
                  </a:prstClr>
                </a:solidFill>
                <a:effectLst/>
                <a:uLnTx/>
                <a:uFillTx/>
                <a:latin typeface="Calibri"/>
                <a:ea typeface="Roboto" panose="02000000000000000000" pitchFamily="2" charset="0"/>
                <a:cs typeface="+mn-cs"/>
              </a:rPr>
            </a:br>
            <a:endParaRPr kumimoji="0" lang="id-ID" sz="105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39" name="TextBox 38"/>
          <p:cNvSpPr txBox="1"/>
          <p:nvPr/>
        </p:nvSpPr>
        <p:spPr>
          <a:xfrm>
            <a:off x="9188673" y="3764371"/>
            <a:ext cx="2172192" cy="5001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600" b="1" i="0" u="none" strike="noStrike" kern="1200" cap="none" spc="0" normalizeH="0" baseline="0" noProof="0" dirty="0">
                <a:ln>
                  <a:noFill/>
                </a:ln>
                <a:solidFill>
                  <a:prstClr val="white">
                    <a:lumMod val="50000"/>
                  </a:prstClr>
                </a:solidFill>
                <a:effectLst/>
                <a:uLnTx/>
                <a:uFillTx/>
                <a:latin typeface="Calibri"/>
                <a:ea typeface="Roboto" panose="02000000000000000000" pitchFamily="2" charset="0"/>
                <a:cs typeface="+mn-cs"/>
              </a:rPr>
              <a:t>Payment Gateways</a:t>
            </a:r>
            <a:br>
              <a:rPr kumimoji="0" lang="en-US" sz="1600" b="1" i="0" u="none" strike="noStrike" kern="1200" cap="none" spc="0" normalizeH="0" baseline="0" noProof="0" dirty="0">
                <a:ln>
                  <a:noFill/>
                </a:ln>
                <a:solidFill>
                  <a:prstClr val="white">
                    <a:lumMod val="50000"/>
                  </a:prstClr>
                </a:solidFill>
                <a:effectLst/>
                <a:uLnTx/>
                <a:uFillTx/>
                <a:latin typeface="Calibri"/>
                <a:ea typeface="Roboto" panose="02000000000000000000" pitchFamily="2" charset="0"/>
                <a:cs typeface="+mn-cs"/>
              </a:rPr>
            </a:br>
            <a:endParaRPr kumimoji="0" lang="id-ID" sz="105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40" name="TextBox 39"/>
          <p:cNvSpPr txBox="1"/>
          <p:nvPr/>
        </p:nvSpPr>
        <p:spPr>
          <a:xfrm>
            <a:off x="953258" y="3737327"/>
            <a:ext cx="217219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sz="1600" b="1" dirty="0">
                <a:solidFill>
                  <a:prstClr val="white">
                    <a:lumMod val="50000"/>
                  </a:prstClr>
                </a:solidFill>
                <a:latin typeface="Calibri"/>
                <a:ea typeface="Roboto" panose="02000000000000000000" pitchFamily="2" charset="0"/>
              </a:rPr>
              <a:t>3rd Party Back Office</a:t>
            </a:r>
            <a:endParaRPr kumimoji="0" lang="id-ID" sz="105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41" name="TextBox 40"/>
          <p:cNvSpPr txBox="1"/>
          <p:nvPr/>
        </p:nvSpPr>
        <p:spPr>
          <a:xfrm>
            <a:off x="9188674" y="5223827"/>
            <a:ext cx="2172192" cy="1077218"/>
          </a:xfrm>
          <a:prstGeom prst="rect">
            <a:avLst/>
          </a:prstGeom>
          <a:noFill/>
        </p:spPr>
        <p:txBody>
          <a:bodyPr wrap="square" rtlCol="0">
            <a:spAutoFit/>
          </a:bodyPr>
          <a:lstStyle/>
          <a:p>
            <a:pPr lvl="0">
              <a:defRPr/>
            </a:pPr>
            <a:r>
              <a:rPr lang="en-US" sz="1600" b="1" dirty="0">
                <a:solidFill>
                  <a:prstClr val="white">
                    <a:lumMod val="50000"/>
                  </a:prstClr>
                </a:solidFill>
                <a:ea typeface="Roboto" panose="02000000000000000000" pitchFamily="2" charset="0"/>
              </a:rPr>
              <a:t>Marketing Software, Call Center, GDS System, Booking System and more </a:t>
            </a:r>
            <a:r>
              <a:rPr lang="mr-IN" sz="1600" b="1" dirty="0">
                <a:solidFill>
                  <a:prstClr val="white">
                    <a:lumMod val="50000"/>
                  </a:prstClr>
                </a:solidFill>
                <a:ea typeface="Roboto" panose="02000000000000000000" pitchFamily="2" charset="0"/>
              </a:rPr>
              <a:t>…</a:t>
            </a:r>
            <a:r>
              <a:rPr lang="de-DE" sz="1600" b="1" dirty="0">
                <a:solidFill>
                  <a:prstClr val="white">
                    <a:lumMod val="50000"/>
                  </a:prstClr>
                </a:solidFill>
                <a:ea typeface="Roboto" panose="02000000000000000000" pitchFamily="2" charset="0"/>
              </a:rPr>
              <a:t>....</a:t>
            </a:r>
            <a:endParaRPr lang="id-ID" sz="1600" b="1" dirty="0">
              <a:solidFill>
                <a:prstClr val="white">
                  <a:lumMod val="50000"/>
                </a:prstClr>
              </a:solidFill>
              <a:ea typeface="Roboto" panose="02000000000000000000" pitchFamily="2" charset="0"/>
            </a:endParaRPr>
          </a:p>
        </p:txBody>
      </p:sp>
      <p:sp>
        <p:nvSpPr>
          <p:cNvPr id="42" name="TextBox 41"/>
          <p:cNvSpPr txBox="1"/>
          <p:nvPr/>
        </p:nvSpPr>
        <p:spPr>
          <a:xfrm>
            <a:off x="959718" y="5227558"/>
            <a:ext cx="217219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white">
                    <a:lumMod val="50000"/>
                  </a:prstClr>
                </a:solidFill>
                <a:effectLst/>
                <a:uLnTx/>
                <a:uFillTx/>
                <a:latin typeface="Calibri"/>
                <a:ea typeface="Roboto" panose="02000000000000000000" pitchFamily="2" charset="0"/>
                <a:cs typeface="+mn-cs"/>
              </a:rPr>
              <a:t>Big Data</a:t>
            </a:r>
            <a:r>
              <a:rPr kumimoji="0" lang="de-DE" sz="1600" b="1" i="0" u="none" strike="noStrike" kern="1200" cap="none" spc="0" normalizeH="0" noProof="0" dirty="0">
                <a:ln>
                  <a:noFill/>
                </a:ln>
                <a:solidFill>
                  <a:prstClr val="white">
                    <a:lumMod val="50000"/>
                  </a:prstClr>
                </a:solidFill>
                <a:effectLst/>
                <a:uLnTx/>
                <a:uFillTx/>
                <a:latin typeface="Calibri"/>
                <a:ea typeface="Roboto" panose="02000000000000000000" pitchFamily="2" charset="0"/>
                <a:cs typeface="+mn-cs"/>
              </a:rPr>
              <a:t> </a:t>
            </a:r>
            <a:r>
              <a:rPr kumimoji="0" lang="de-DE" sz="1600" b="1" i="0" u="none" strike="noStrike" kern="1200" cap="none" spc="0" normalizeH="0" noProof="0" dirty="0" err="1">
                <a:ln>
                  <a:noFill/>
                </a:ln>
                <a:solidFill>
                  <a:prstClr val="white">
                    <a:lumMod val="50000"/>
                  </a:prstClr>
                </a:solidFill>
                <a:effectLst/>
                <a:uLnTx/>
                <a:uFillTx/>
                <a:latin typeface="Calibri"/>
                <a:ea typeface="Roboto" panose="02000000000000000000" pitchFamily="2" charset="0"/>
                <a:cs typeface="+mn-cs"/>
              </a:rPr>
              <a:t>Application</a:t>
            </a:r>
            <a:endParaRPr kumimoji="0" lang="id-ID" sz="105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9422" y="2016108"/>
            <a:ext cx="829471" cy="829471"/>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7338" y="2160155"/>
            <a:ext cx="537158" cy="537158"/>
          </a:xfrm>
          <a:prstGeom prst="rect">
            <a:avLst/>
          </a:prstGeom>
        </p:spPr>
      </p:pic>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4625" y="3655476"/>
            <a:ext cx="510070" cy="51007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33903" y="3671188"/>
            <a:ext cx="550616" cy="550616"/>
          </a:xfrm>
          <a:prstGeom prst="rect">
            <a:avLst/>
          </a:prstGeom>
        </p:spPr>
      </p:pic>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70446" y="5186083"/>
            <a:ext cx="727715" cy="419164"/>
          </a:xfrm>
          <a:prstGeom prst="rect">
            <a:avLst/>
          </a:prstGeom>
        </p:spPr>
      </p:pic>
      <p:sp>
        <p:nvSpPr>
          <p:cNvPr id="48" name="Rectangle: Rounded Corners 8"/>
          <p:cNvSpPr/>
          <p:nvPr/>
        </p:nvSpPr>
        <p:spPr>
          <a:xfrm>
            <a:off x="4981424" y="2989109"/>
            <a:ext cx="2341434" cy="19561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9" name="Picture 48"/>
          <p:cNvPicPr>
            <a:picLocks noChangeAspect="1"/>
          </p:cNvPicPr>
          <p:nvPr/>
        </p:nvPicPr>
        <p:blipFill rotWithShape="1">
          <a:blip r:embed="rId8">
            <a:extLst>
              <a:ext uri="{28A0092B-C50C-407E-A947-70E740481C1C}">
                <a14:useLocalDpi xmlns:a14="http://schemas.microsoft.com/office/drawing/2010/main" val="0"/>
              </a:ext>
            </a:extLst>
          </a:blip>
          <a:srcRect r="13695"/>
          <a:stretch/>
        </p:blipFill>
        <p:spPr>
          <a:xfrm>
            <a:off x="5159764" y="3650304"/>
            <a:ext cx="2055134" cy="571500"/>
          </a:xfrm>
          <a:prstGeom prst="rect">
            <a:avLst/>
          </a:prstGeom>
        </p:spPr>
      </p:pic>
      <p:sp>
        <p:nvSpPr>
          <p:cNvPr id="50" name="Oval 49"/>
          <p:cNvSpPr/>
          <p:nvPr/>
        </p:nvSpPr>
        <p:spPr>
          <a:xfrm rot="5400000">
            <a:off x="7249408" y="3860718"/>
            <a:ext cx="180000" cy="18000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Oval 50"/>
          <p:cNvSpPr/>
          <p:nvPr/>
        </p:nvSpPr>
        <p:spPr>
          <a:xfrm rot="5400000">
            <a:off x="4885025" y="3848802"/>
            <a:ext cx="180000" cy="18000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2" name="Straight Connector 51"/>
          <p:cNvCxnSpPr>
            <a:cxnSpLocks/>
          </p:cNvCxnSpPr>
          <p:nvPr/>
        </p:nvCxnSpPr>
        <p:spPr>
          <a:xfrm flipH="1">
            <a:off x="4970344" y="4945226"/>
            <a:ext cx="562908" cy="48089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rot="5400000">
            <a:off x="5421230" y="4875244"/>
            <a:ext cx="180000" cy="18000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Oval 53"/>
          <p:cNvSpPr/>
          <p:nvPr/>
        </p:nvSpPr>
        <p:spPr>
          <a:xfrm rot="5400000">
            <a:off x="6809735" y="4855226"/>
            <a:ext cx="180000" cy="18000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5" name="Straight Connector 54"/>
          <p:cNvCxnSpPr>
            <a:cxnSpLocks/>
          </p:cNvCxnSpPr>
          <p:nvPr/>
        </p:nvCxnSpPr>
        <p:spPr>
          <a:xfrm>
            <a:off x="6963375" y="5008866"/>
            <a:ext cx="376033" cy="41725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rot="5400000">
            <a:off x="5418358" y="2879091"/>
            <a:ext cx="180000" cy="18000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Oval 56"/>
          <p:cNvSpPr/>
          <p:nvPr/>
        </p:nvSpPr>
        <p:spPr>
          <a:xfrm rot="5400000">
            <a:off x="6719735" y="2867873"/>
            <a:ext cx="180000" cy="18000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8" name="Straight Connector 57"/>
          <p:cNvCxnSpPr>
            <a:cxnSpLocks/>
            <a:stCxn id="60" idx="3"/>
          </p:cNvCxnSpPr>
          <p:nvPr/>
        </p:nvCxnSpPr>
        <p:spPr>
          <a:xfrm flipH="1" flipV="1">
            <a:off x="4914842" y="2462012"/>
            <a:ext cx="529876" cy="44343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cxnSpLocks/>
            <a:stCxn id="59" idx="1"/>
          </p:cNvCxnSpPr>
          <p:nvPr/>
        </p:nvCxnSpPr>
        <p:spPr>
          <a:xfrm flipV="1">
            <a:off x="6873375" y="2470445"/>
            <a:ext cx="464884" cy="4237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88442" y="5080257"/>
            <a:ext cx="666054" cy="612154"/>
          </a:xfrm>
          <a:prstGeom prst="rect">
            <a:avLst/>
          </a:prstGeom>
        </p:spPr>
      </p:pic>
    </p:spTree>
    <p:extLst>
      <p:ext uri="{BB962C8B-B14F-4D97-AF65-F5344CB8AC3E}">
        <p14:creationId xmlns:p14="http://schemas.microsoft.com/office/powerpoint/2010/main" val="835624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Industry Leading Technology to Ensure Safety </a:t>
            </a:r>
            <a:br>
              <a:rPr lang="en-US" dirty="0"/>
            </a:br>
            <a:endParaRPr lang="en-US" dirty="0"/>
          </a:p>
        </p:txBody>
      </p:sp>
      <p:grpSp>
        <p:nvGrpSpPr>
          <p:cNvPr id="5" name="Group 4"/>
          <p:cNvGrpSpPr/>
          <p:nvPr/>
        </p:nvGrpSpPr>
        <p:grpSpPr>
          <a:xfrm>
            <a:off x="1889099" y="1844682"/>
            <a:ext cx="1998638" cy="2017522"/>
            <a:chOff x="671738" y="1692324"/>
            <a:chExt cx="1998638" cy="1984629"/>
          </a:xfrm>
        </p:grpSpPr>
        <p:grpSp>
          <p:nvGrpSpPr>
            <p:cNvPr id="6" name="Group 5"/>
            <p:cNvGrpSpPr/>
            <p:nvPr/>
          </p:nvGrpSpPr>
          <p:grpSpPr>
            <a:xfrm>
              <a:off x="671738" y="1692324"/>
              <a:ext cx="1998638" cy="1984629"/>
              <a:chOff x="5076967" y="1787857"/>
              <a:chExt cx="1998638" cy="1984629"/>
            </a:xfrm>
          </p:grpSpPr>
          <p:sp>
            <p:nvSpPr>
              <p:cNvPr id="8" name="Rectangle 7"/>
              <p:cNvSpPr/>
              <p:nvPr/>
            </p:nvSpPr>
            <p:spPr>
              <a:xfrm>
                <a:off x="5076967" y="1787857"/>
                <a:ext cx="1998638" cy="1984629"/>
              </a:xfrm>
              <a:prstGeom prst="rect">
                <a:avLst/>
              </a:prstGeom>
              <a:solidFill>
                <a:schemeClr val="bg1">
                  <a:lumMod val="95000"/>
                </a:schemeClr>
              </a:solid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5341203" y="2047161"/>
                <a:ext cx="1470166" cy="12555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0" name="Straight Connector 9"/>
              <p:cNvCxnSpPr/>
              <p:nvPr/>
            </p:nvCxnSpPr>
            <p:spPr>
              <a:xfrm>
                <a:off x="5341203" y="3357344"/>
                <a:ext cx="147016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 name="Content Placeholder 2"/>
            <p:cNvSpPr txBox="1">
              <a:spLocks/>
            </p:cNvSpPr>
            <p:nvPr/>
          </p:nvSpPr>
          <p:spPr>
            <a:xfrm>
              <a:off x="767272" y="3320501"/>
              <a:ext cx="1801505" cy="32582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2"/>
                  </a:solidFill>
                  <a:ea typeface="Roboto" panose="02000000000000000000" pitchFamily="2" charset="0"/>
                </a:rPr>
                <a:t>FIREWALL</a:t>
              </a:r>
              <a:endParaRPr lang="id-ID" sz="1200" b="1" dirty="0">
                <a:solidFill>
                  <a:schemeClr val="accent2"/>
                </a:solidFill>
                <a:ea typeface="Roboto" panose="02000000000000000000" pitchFamily="2" charset="0"/>
              </a:endParaRPr>
            </a:p>
          </p:txBody>
        </p:sp>
      </p:grpSp>
      <p:grpSp>
        <p:nvGrpSpPr>
          <p:cNvPr id="11" name="Group 10"/>
          <p:cNvGrpSpPr/>
          <p:nvPr/>
        </p:nvGrpSpPr>
        <p:grpSpPr>
          <a:xfrm>
            <a:off x="4091713" y="1844682"/>
            <a:ext cx="1998638" cy="2017522"/>
            <a:chOff x="2874352" y="1692324"/>
            <a:chExt cx="1998638" cy="1984629"/>
          </a:xfrm>
        </p:grpSpPr>
        <p:grpSp>
          <p:nvGrpSpPr>
            <p:cNvPr id="12" name="Group 11"/>
            <p:cNvGrpSpPr/>
            <p:nvPr/>
          </p:nvGrpSpPr>
          <p:grpSpPr>
            <a:xfrm>
              <a:off x="2874352" y="1692324"/>
              <a:ext cx="1998638" cy="1984629"/>
              <a:chOff x="5076967" y="1787857"/>
              <a:chExt cx="1998638" cy="1984629"/>
            </a:xfrm>
          </p:grpSpPr>
          <p:sp>
            <p:nvSpPr>
              <p:cNvPr id="14" name="Rectangle 13"/>
              <p:cNvSpPr/>
              <p:nvPr/>
            </p:nvSpPr>
            <p:spPr>
              <a:xfrm>
                <a:off x="5076967" y="1787857"/>
                <a:ext cx="1998638" cy="1984629"/>
              </a:xfrm>
              <a:prstGeom prst="rect">
                <a:avLst/>
              </a:prstGeom>
              <a:solidFill>
                <a:schemeClr val="bg1">
                  <a:lumMod val="95000"/>
                </a:schemeClr>
              </a:solid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ectangle 14"/>
              <p:cNvSpPr/>
              <p:nvPr/>
            </p:nvSpPr>
            <p:spPr>
              <a:xfrm>
                <a:off x="5341203" y="2047161"/>
                <a:ext cx="1470166" cy="12555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6" name="Straight Connector 15"/>
              <p:cNvCxnSpPr/>
              <p:nvPr/>
            </p:nvCxnSpPr>
            <p:spPr>
              <a:xfrm>
                <a:off x="5341203" y="3357344"/>
                <a:ext cx="147016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3" name="Content Placeholder 2"/>
            <p:cNvSpPr txBox="1">
              <a:spLocks/>
            </p:cNvSpPr>
            <p:nvPr/>
          </p:nvSpPr>
          <p:spPr>
            <a:xfrm>
              <a:off x="2969886" y="3320501"/>
              <a:ext cx="1801505" cy="3564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2"/>
                  </a:solidFill>
                  <a:ea typeface="Roboto" panose="02000000000000000000" pitchFamily="2" charset="0"/>
                </a:rPr>
                <a:t>DATA</a:t>
              </a:r>
              <a:r>
                <a:rPr lang="en-US" sz="1400" b="1" dirty="0">
                  <a:solidFill>
                    <a:schemeClr val="accent2"/>
                  </a:solidFill>
                  <a:ea typeface="Roboto" panose="02000000000000000000" pitchFamily="2" charset="0"/>
                </a:rPr>
                <a:t> </a:t>
              </a:r>
              <a:r>
                <a:rPr lang="en-US" sz="1200" b="1" dirty="0">
                  <a:solidFill>
                    <a:schemeClr val="accent2"/>
                  </a:solidFill>
                  <a:ea typeface="Roboto" panose="02000000000000000000" pitchFamily="2" charset="0"/>
                </a:rPr>
                <a:t>ENCRYPTION</a:t>
              </a:r>
              <a:endParaRPr lang="id-ID" sz="1200" b="1" dirty="0">
                <a:solidFill>
                  <a:schemeClr val="accent2"/>
                </a:solidFill>
                <a:ea typeface="Roboto" panose="02000000000000000000" pitchFamily="2" charset="0"/>
              </a:endParaRPr>
            </a:p>
          </p:txBody>
        </p:sp>
      </p:grpSp>
      <p:grpSp>
        <p:nvGrpSpPr>
          <p:cNvPr id="17" name="Group 16"/>
          <p:cNvGrpSpPr/>
          <p:nvPr/>
        </p:nvGrpSpPr>
        <p:grpSpPr>
          <a:xfrm>
            <a:off x="6294327" y="1844682"/>
            <a:ext cx="1998638" cy="2018724"/>
            <a:chOff x="5076966" y="1692324"/>
            <a:chExt cx="1998638" cy="1985811"/>
          </a:xfrm>
        </p:grpSpPr>
        <p:grpSp>
          <p:nvGrpSpPr>
            <p:cNvPr id="18" name="Group 17"/>
            <p:cNvGrpSpPr/>
            <p:nvPr/>
          </p:nvGrpSpPr>
          <p:grpSpPr>
            <a:xfrm>
              <a:off x="5076966" y="1692324"/>
              <a:ext cx="1998638" cy="1984629"/>
              <a:chOff x="5076967" y="1787857"/>
              <a:chExt cx="1998638" cy="1984629"/>
            </a:xfrm>
          </p:grpSpPr>
          <p:sp>
            <p:nvSpPr>
              <p:cNvPr id="20" name="Rectangle 19"/>
              <p:cNvSpPr/>
              <p:nvPr/>
            </p:nvSpPr>
            <p:spPr>
              <a:xfrm>
                <a:off x="5076967" y="1787857"/>
                <a:ext cx="1998638" cy="1984629"/>
              </a:xfrm>
              <a:prstGeom prst="rect">
                <a:avLst/>
              </a:prstGeom>
              <a:solidFill>
                <a:schemeClr val="bg1">
                  <a:lumMod val="95000"/>
                </a:schemeClr>
              </a:solidFill>
              <a:ln w="254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a:off x="5341203" y="2047161"/>
                <a:ext cx="1470166" cy="12555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22" name="Straight Connector 21"/>
              <p:cNvCxnSpPr/>
              <p:nvPr/>
            </p:nvCxnSpPr>
            <p:spPr>
              <a:xfrm>
                <a:off x="5341203" y="3357344"/>
                <a:ext cx="147016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9" name="Content Placeholder 2"/>
            <p:cNvSpPr txBox="1">
              <a:spLocks/>
            </p:cNvSpPr>
            <p:nvPr/>
          </p:nvSpPr>
          <p:spPr>
            <a:xfrm>
              <a:off x="5172500" y="3320501"/>
              <a:ext cx="1801505" cy="35763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2"/>
                  </a:solidFill>
                  <a:ea typeface="Roboto" panose="02000000000000000000" pitchFamily="2" charset="0"/>
                </a:rPr>
                <a:t>SSL</a:t>
              </a:r>
              <a:r>
                <a:rPr lang="en-US" sz="1400" b="1" dirty="0">
                  <a:solidFill>
                    <a:schemeClr val="accent2"/>
                  </a:solidFill>
                  <a:ea typeface="Roboto" panose="02000000000000000000" pitchFamily="2" charset="0"/>
                </a:rPr>
                <a:t> </a:t>
              </a:r>
              <a:r>
                <a:rPr lang="en-US" sz="1200" b="1" dirty="0">
                  <a:solidFill>
                    <a:schemeClr val="accent2"/>
                  </a:solidFill>
                  <a:ea typeface="Roboto" panose="02000000000000000000" pitchFamily="2" charset="0"/>
                </a:rPr>
                <a:t>CERTIFICATE</a:t>
              </a:r>
              <a:endParaRPr lang="id-ID" sz="1200" b="1" dirty="0">
                <a:solidFill>
                  <a:schemeClr val="accent2"/>
                </a:solidFill>
                <a:ea typeface="Roboto" panose="02000000000000000000" pitchFamily="2" charset="0"/>
              </a:endParaRPr>
            </a:p>
          </p:txBody>
        </p:sp>
      </p:grpSp>
      <p:grpSp>
        <p:nvGrpSpPr>
          <p:cNvPr id="23" name="Group 22"/>
          <p:cNvGrpSpPr/>
          <p:nvPr/>
        </p:nvGrpSpPr>
        <p:grpSpPr>
          <a:xfrm>
            <a:off x="8499164" y="1844682"/>
            <a:ext cx="1998638" cy="2018724"/>
            <a:chOff x="7281803" y="1692324"/>
            <a:chExt cx="1998638" cy="1985811"/>
          </a:xfrm>
        </p:grpSpPr>
        <p:grpSp>
          <p:nvGrpSpPr>
            <p:cNvPr id="24" name="Group 23"/>
            <p:cNvGrpSpPr/>
            <p:nvPr/>
          </p:nvGrpSpPr>
          <p:grpSpPr>
            <a:xfrm>
              <a:off x="7281803" y="1692324"/>
              <a:ext cx="1998638" cy="1984629"/>
              <a:chOff x="5076967" y="1787857"/>
              <a:chExt cx="1998638" cy="1984629"/>
            </a:xfrm>
          </p:grpSpPr>
          <p:sp>
            <p:nvSpPr>
              <p:cNvPr id="26" name="Rectangle 25"/>
              <p:cNvSpPr/>
              <p:nvPr/>
            </p:nvSpPr>
            <p:spPr>
              <a:xfrm>
                <a:off x="5076967" y="1787857"/>
                <a:ext cx="1998638" cy="1984629"/>
              </a:xfrm>
              <a:prstGeom prst="rect">
                <a:avLst/>
              </a:prstGeom>
              <a:solidFill>
                <a:schemeClr val="bg1">
                  <a:lumMod val="95000"/>
                </a:schemeClr>
              </a:solidFill>
              <a:ln w="254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Rectangle 26"/>
              <p:cNvSpPr/>
              <p:nvPr/>
            </p:nvSpPr>
            <p:spPr>
              <a:xfrm>
                <a:off x="5341203" y="2047161"/>
                <a:ext cx="1470166" cy="12555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28" name="Straight Connector 27"/>
              <p:cNvCxnSpPr/>
              <p:nvPr/>
            </p:nvCxnSpPr>
            <p:spPr>
              <a:xfrm>
                <a:off x="5341203" y="3357344"/>
                <a:ext cx="147016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5" name="Content Placeholder 2"/>
            <p:cNvSpPr txBox="1">
              <a:spLocks/>
            </p:cNvSpPr>
            <p:nvPr/>
          </p:nvSpPr>
          <p:spPr>
            <a:xfrm>
              <a:off x="7377337" y="3320500"/>
              <a:ext cx="1801505" cy="3576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2"/>
                  </a:solidFill>
                  <a:ea typeface="Roboto" panose="02000000000000000000" pitchFamily="2" charset="0"/>
                </a:rPr>
                <a:t>REGULAR</a:t>
              </a:r>
              <a:r>
                <a:rPr lang="en-US" sz="1400" b="1" dirty="0">
                  <a:solidFill>
                    <a:schemeClr val="accent2"/>
                  </a:solidFill>
                  <a:ea typeface="Roboto" panose="02000000000000000000" pitchFamily="2" charset="0"/>
                </a:rPr>
                <a:t> </a:t>
              </a:r>
              <a:r>
                <a:rPr lang="en-US" sz="1200" b="1" dirty="0">
                  <a:solidFill>
                    <a:schemeClr val="accent2"/>
                  </a:solidFill>
                  <a:ea typeface="Roboto" panose="02000000000000000000" pitchFamily="2" charset="0"/>
                </a:rPr>
                <a:t>BACKUPS</a:t>
              </a:r>
              <a:endParaRPr lang="id-ID" sz="1200" b="1" dirty="0">
                <a:solidFill>
                  <a:schemeClr val="accent2"/>
                </a:solidFill>
                <a:ea typeface="Roboto" panose="02000000000000000000" pitchFamily="2" charset="0"/>
              </a:endParaRPr>
            </a:p>
          </p:txBody>
        </p:sp>
      </p:grpSp>
      <p:grpSp>
        <p:nvGrpSpPr>
          <p:cNvPr id="29" name="Group 28"/>
          <p:cNvGrpSpPr/>
          <p:nvPr/>
        </p:nvGrpSpPr>
        <p:grpSpPr>
          <a:xfrm>
            <a:off x="1887261" y="4046220"/>
            <a:ext cx="1998638" cy="2017522"/>
            <a:chOff x="671738" y="1692324"/>
            <a:chExt cx="1998638" cy="1984629"/>
          </a:xfrm>
        </p:grpSpPr>
        <p:grpSp>
          <p:nvGrpSpPr>
            <p:cNvPr id="30" name="Group 29"/>
            <p:cNvGrpSpPr/>
            <p:nvPr/>
          </p:nvGrpSpPr>
          <p:grpSpPr>
            <a:xfrm>
              <a:off x="671738" y="1692324"/>
              <a:ext cx="1998638" cy="1984629"/>
              <a:chOff x="5076967" y="1787857"/>
              <a:chExt cx="1998638" cy="1984629"/>
            </a:xfrm>
          </p:grpSpPr>
          <p:sp>
            <p:nvSpPr>
              <p:cNvPr id="32" name="Rectangle 31"/>
              <p:cNvSpPr/>
              <p:nvPr/>
            </p:nvSpPr>
            <p:spPr>
              <a:xfrm>
                <a:off x="5076967" y="1787857"/>
                <a:ext cx="1998638" cy="1984629"/>
              </a:xfrm>
              <a:prstGeom prst="rect">
                <a:avLst/>
              </a:prstGeom>
              <a:solidFill>
                <a:schemeClr val="bg1">
                  <a:lumMod val="95000"/>
                </a:schemeClr>
              </a:solid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Rectangle 32"/>
              <p:cNvSpPr/>
              <p:nvPr/>
            </p:nvSpPr>
            <p:spPr>
              <a:xfrm>
                <a:off x="5341203" y="2047161"/>
                <a:ext cx="1470166" cy="12555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34" name="Straight Connector 33"/>
              <p:cNvCxnSpPr/>
              <p:nvPr/>
            </p:nvCxnSpPr>
            <p:spPr>
              <a:xfrm>
                <a:off x="5341203" y="3357344"/>
                <a:ext cx="147016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1" name="Content Placeholder 2"/>
            <p:cNvSpPr txBox="1">
              <a:spLocks/>
            </p:cNvSpPr>
            <p:nvPr/>
          </p:nvSpPr>
          <p:spPr>
            <a:xfrm>
              <a:off x="767272" y="3320501"/>
              <a:ext cx="1801505" cy="32582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2"/>
                  </a:solidFill>
                  <a:ea typeface="Roboto" panose="02000000000000000000" pitchFamily="2" charset="0"/>
                </a:rPr>
                <a:t>STRONG</a:t>
              </a:r>
              <a:r>
                <a:rPr lang="en-US" sz="1400" b="1" dirty="0">
                  <a:solidFill>
                    <a:schemeClr val="accent2"/>
                  </a:solidFill>
                  <a:ea typeface="Roboto" panose="02000000000000000000" pitchFamily="2" charset="0"/>
                </a:rPr>
                <a:t> </a:t>
              </a:r>
              <a:r>
                <a:rPr lang="en-US" sz="1200" b="1" dirty="0">
                  <a:solidFill>
                    <a:schemeClr val="accent2"/>
                  </a:solidFill>
                  <a:ea typeface="Roboto" panose="02000000000000000000" pitchFamily="2" charset="0"/>
                </a:rPr>
                <a:t>PASSWORDS</a:t>
              </a:r>
              <a:endParaRPr lang="id-ID" sz="1200" b="1" dirty="0">
                <a:solidFill>
                  <a:schemeClr val="accent2"/>
                </a:solidFill>
                <a:ea typeface="Roboto" panose="02000000000000000000" pitchFamily="2" charset="0"/>
              </a:endParaRPr>
            </a:p>
          </p:txBody>
        </p:sp>
      </p:grpSp>
      <p:grpSp>
        <p:nvGrpSpPr>
          <p:cNvPr id="35" name="Group 34"/>
          <p:cNvGrpSpPr/>
          <p:nvPr/>
        </p:nvGrpSpPr>
        <p:grpSpPr>
          <a:xfrm>
            <a:off x="4089875" y="4046220"/>
            <a:ext cx="1998638" cy="2017522"/>
            <a:chOff x="2874352" y="1692324"/>
            <a:chExt cx="1998638" cy="1984629"/>
          </a:xfrm>
        </p:grpSpPr>
        <p:grpSp>
          <p:nvGrpSpPr>
            <p:cNvPr id="36" name="Group 35"/>
            <p:cNvGrpSpPr/>
            <p:nvPr/>
          </p:nvGrpSpPr>
          <p:grpSpPr>
            <a:xfrm>
              <a:off x="2874352" y="1692324"/>
              <a:ext cx="1998638" cy="1984629"/>
              <a:chOff x="5076967" y="1787857"/>
              <a:chExt cx="1998638" cy="1984629"/>
            </a:xfrm>
          </p:grpSpPr>
          <p:sp>
            <p:nvSpPr>
              <p:cNvPr id="38" name="Rectangle 37"/>
              <p:cNvSpPr/>
              <p:nvPr/>
            </p:nvSpPr>
            <p:spPr>
              <a:xfrm>
                <a:off x="5076967" y="1787857"/>
                <a:ext cx="1998638" cy="1984629"/>
              </a:xfrm>
              <a:prstGeom prst="rect">
                <a:avLst/>
              </a:prstGeom>
              <a:solidFill>
                <a:schemeClr val="bg1">
                  <a:lumMod val="95000"/>
                </a:schemeClr>
              </a:solid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Rectangle 38"/>
              <p:cNvSpPr/>
              <p:nvPr/>
            </p:nvSpPr>
            <p:spPr>
              <a:xfrm>
                <a:off x="5341203" y="2047161"/>
                <a:ext cx="1470166" cy="12555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40" name="Straight Connector 39"/>
              <p:cNvCxnSpPr/>
              <p:nvPr/>
            </p:nvCxnSpPr>
            <p:spPr>
              <a:xfrm>
                <a:off x="5341203" y="3357344"/>
                <a:ext cx="147016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969886" y="3320501"/>
              <a:ext cx="1801505" cy="3564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2"/>
                  </a:solidFill>
                  <a:ea typeface="Roboto" panose="02000000000000000000" pitchFamily="2" charset="0"/>
                </a:rPr>
                <a:t>VIRUS</a:t>
              </a:r>
              <a:r>
                <a:rPr lang="en-US" sz="1400" b="1" dirty="0">
                  <a:solidFill>
                    <a:schemeClr val="accent2"/>
                  </a:solidFill>
                  <a:ea typeface="Roboto" panose="02000000000000000000" pitchFamily="2" charset="0"/>
                </a:rPr>
                <a:t> </a:t>
              </a:r>
              <a:r>
                <a:rPr lang="en-US" sz="1200" b="1" dirty="0">
                  <a:solidFill>
                    <a:schemeClr val="accent2"/>
                  </a:solidFill>
                  <a:ea typeface="Roboto" panose="02000000000000000000" pitchFamily="2" charset="0"/>
                </a:rPr>
                <a:t>DETECTION</a:t>
              </a:r>
              <a:endParaRPr lang="id-ID" sz="1200" b="1" dirty="0">
                <a:solidFill>
                  <a:schemeClr val="accent2"/>
                </a:solidFill>
                <a:ea typeface="Roboto" panose="02000000000000000000" pitchFamily="2" charset="0"/>
              </a:endParaRPr>
            </a:p>
          </p:txBody>
        </p:sp>
      </p:grpSp>
      <p:grpSp>
        <p:nvGrpSpPr>
          <p:cNvPr id="41" name="Group 40"/>
          <p:cNvGrpSpPr/>
          <p:nvPr/>
        </p:nvGrpSpPr>
        <p:grpSpPr>
          <a:xfrm>
            <a:off x="6292489" y="4046220"/>
            <a:ext cx="1998638" cy="2018724"/>
            <a:chOff x="5076966" y="1692324"/>
            <a:chExt cx="1998638" cy="1985811"/>
          </a:xfrm>
        </p:grpSpPr>
        <p:grpSp>
          <p:nvGrpSpPr>
            <p:cNvPr id="42" name="Group 41"/>
            <p:cNvGrpSpPr/>
            <p:nvPr/>
          </p:nvGrpSpPr>
          <p:grpSpPr>
            <a:xfrm>
              <a:off x="5076966" y="1692324"/>
              <a:ext cx="1998638" cy="1984629"/>
              <a:chOff x="5076967" y="1787857"/>
              <a:chExt cx="1998638" cy="1984629"/>
            </a:xfrm>
          </p:grpSpPr>
          <p:sp>
            <p:nvSpPr>
              <p:cNvPr id="44" name="Rectangle 43"/>
              <p:cNvSpPr/>
              <p:nvPr/>
            </p:nvSpPr>
            <p:spPr>
              <a:xfrm>
                <a:off x="5076967" y="1787857"/>
                <a:ext cx="1998638" cy="1984629"/>
              </a:xfrm>
              <a:prstGeom prst="rect">
                <a:avLst/>
              </a:prstGeom>
              <a:solidFill>
                <a:schemeClr val="bg1">
                  <a:lumMod val="95000"/>
                </a:schemeClr>
              </a:solidFill>
              <a:ln w="254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Rectangle 44"/>
              <p:cNvSpPr/>
              <p:nvPr/>
            </p:nvSpPr>
            <p:spPr>
              <a:xfrm>
                <a:off x="5341203" y="2047161"/>
                <a:ext cx="1470166" cy="12555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46" name="Straight Connector 45"/>
              <p:cNvCxnSpPr/>
              <p:nvPr/>
            </p:nvCxnSpPr>
            <p:spPr>
              <a:xfrm>
                <a:off x="5341203" y="3357344"/>
                <a:ext cx="147016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43" name="Content Placeholder 2"/>
            <p:cNvSpPr txBox="1">
              <a:spLocks/>
            </p:cNvSpPr>
            <p:nvPr/>
          </p:nvSpPr>
          <p:spPr>
            <a:xfrm>
              <a:off x="5172500" y="3320501"/>
              <a:ext cx="1801505" cy="35763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2"/>
                  </a:solidFill>
                  <a:ea typeface="Roboto" panose="02000000000000000000" pitchFamily="2" charset="0"/>
                </a:rPr>
                <a:t>ACTIVITY</a:t>
              </a:r>
              <a:r>
                <a:rPr lang="en-US" sz="1400" b="1" dirty="0">
                  <a:solidFill>
                    <a:schemeClr val="accent2"/>
                  </a:solidFill>
                  <a:ea typeface="Roboto" panose="02000000000000000000" pitchFamily="2" charset="0"/>
                </a:rPr>
                <a:t> </a:t>
              </a:r>
              <a:r>
                <a:rPr lang="en-US" sz="1200" b="1" dirty="0">
                  <a:solidFill>
                    <a:schemeClr val="accent2"/>
                  </a:solidFill>
                  <a:ea typeface="Roboto" panose="02000000000000000000" pitchFamily="2" charset="0"/>
                </a:rPr>
                <a:t>MONITORING</a:t>
              </a:r>
              <a:endParaRPr lang="id-ID" sz="1200" b="1" dirty="0">
                <a:solidFill>
                  <a:schemeClr val="accent2"/>
                </a:solidFill>
                <a:ea typeface="Roboto" panose="02000000000000000000" pitchFamily="2" charset="0"/>
              </a:endParaRPr>
            </a:p>
          </p:txBody>
        </p:sp>
      </p:grpSp>
      <p:grpSp>
        <p:nvGrpSpPr>
          <p:cNvPr id="47" name="Group 46"/>
          <p:cNvGrpSpPr/>
          <p:nvPr/>
        </p:nvGrpSpPr>
        <p:grpSpPr>
          <a:xfrm>
            <a:off x="8497326" y="4046220"/>
            <a:ext cx="1998638" cy="2018724"/>
            <a:chOff x="7281803" y="1692324"/>
            <a:chExt cx="1998638" cy="1985811"/>
          </a:xfrm>
        </p:grpSpPr>
        <p:grpSp>
          <p:nvGrpSpPr>
            <p:cNvPr id="48" name="Group 47"/>
            <p:cNvGrpSpPr/>
            <p:nvPr/>
          </p:nvGrpSpPr>
          <p:grpSpPr>
            <a:xfrm>
              <a:off x="7281803" y="1692324"/>
              <a:ext cx="1998638" cy="1984629"/>
              <a:chOff x="5076967" y="1787857"/>
              <a:chExt cx="1998638" cy="1984629"/>
            </a:xfrm>
          </p:grpSpPr>
          <p:sp>
            <p:nvSpPr>
              <p:cNvPr id="50" name="Rectangle 49"/>
              <p:cNvSpPr/>
              <p:nvPr/>
            </p:nvSpPr>
            <p:spPr>
              <a:xfrm>
                <a:off x="5076967" y="1787857"/>
                <a:ext cx="1998638" cy="1984629"/>
              </a:xfrm>
              <a:prstGeom prst="rect">
                <a:avLst/>
              </a:prstGeom>
              <a:solidFill>
                <a:schemeClr val="bg1">
                  <a:lumMod val="95000"/>
                </a:schemeClr>
              </a:solidFill>
              <a:ln w="254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1" name="Rectangle 50"/>
              <p:cNvSpPr/>
              <p:nvPr/>
            </p:nvSpPr>
            <p:spPr>
              <a:xfrm>
                <a:off x="5341203" y="2047161"/>
                <a:ext cx="1470166" cy="12555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52" name="Straight Connector 51"/>
              <p:cNvCxnSpPr/>
              <p:nvPr/>
            </p:nvCxnSpPr>
            <p:spPr>
              <a:xfrm>
                <a:off x="5341203" y="3357344"/>
                <a:ext cx="147016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9" name="Content Placeholder 2"/>
            <p:cNvSpPr txBox="1">
              <a:spLocks/>
            </p:cNvSpPr>
            <p:nvPr/>
          </p:nvSpPr>
          <p:spPr>
            <a:xfrm>
              <a:off x="7377337" y="3320500"/>
              <a:ext cx="1801505" cy="3576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2"/>
                  </a:solidFill>
                  <a:ea typeface="Roboto" panose="02000000000000000000" pitchFamily="2" charset="0"/>
                </a:rPr>
                <a:t>ACCESS MONITORING </a:t>
              </a:r>
              <a:endParaRPr lang="id-ID" sz="1800" b="1" dirty="0">
                <a:solidFill>
                  <a:schemeClr val="accent2"/>
                </a:solidFill>
                <a:ea typeface="Roboto" panose="02000000000000000000" pitchFamily="2" charset="0"/>
              </a:endParaRPr>
            </a:p>
          </p:txBody>
        </p:sp>
      </p:grpSp>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1361" y="2440676"/>
            <a:ext cx="609600" cy="609600"/>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975" y="2438636"/>
            <a:ext cx="609600" cy="609600"/>
          </a:xfrm>
          <a:prstGeom prst="rect">
            <a:avLst/>
          </a:prstGeom>
        </p:spPr>
      </p:pic>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8812" y="2445113"/>
            <a:ext cx="609600" cy="609600"/>
          </a:xfrm>
          <a:prstGeom prst="rect">
            <a:avLst/>
          </a:prstGeom>
        </p:spPr>
      </p:pic>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8747" y="2415597"/>
            <a:ext cx="609600" cy="609600"/>
          </a:xfrm>
          <a:prstGeom prst="rect">
            <a:avLst/>
          </a:prstGeom>
        </p:spPr>
      </p:pic>
      <p:pic>
        <p:nvPicPr>
          <p:cNvPr id="57" name="Picture 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8747" y="4643224"/>
            <a:ext cx="609600" cy="609600"/>
          </a:xfrm>
          <a:prstGeom prst="rect">
            <a:avLst/>
          </a:prstGeom>
        </p:spPr>
      </p:pic>
      <p:pic>
        <p:nvPicPr>
          <p:cNvPr id="58" name="Picture 5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1361" y="4640277"/>
            <a:ext cx="609600" cy="609600"/>
          </a:xfrm>
          <a:prstGeom prst="rect">
            <a:avLst/>
          </a:prstGeom>
        </p:spPr>
      </p:pic>
      <p:pic>
        <p:nvPicPr>
          <p:cNvPr id="59" name="Picture 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83975" y="4672428"/>
            <a:ext cx="609600" cy="609600"/>
          </a:xfrm>
          <a:prstGeom prst="rect">
            <a:avLst/>
          </a:prstGeom>
        </p:spPr>
      </p:pic>
      <p:pic>
        <p:nvPicPr>
          <p:cNvPr id="60" name="Picture 5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8812" y="4674757"/>
            <a:ext cx="609600" cy="609600"/>
          </a:xfrm>
          <a:prstGeom prst="rect">
            <a:avLst/>
          </a:prstGeom>
        </p:spPr>
      </p:pic>
      <p:sp>
        <p:nvSpPr>
          <p:cNvPr id="61" name="Slide Number Placeholder 3"/>
          <p:cNvSpPr>
            <a:spLocks noGrp="1"/>
          </p:cNvSpPr>
          <p:nvPr>
            <p:ph type="sldNum" sz="quarter" idx="12"/>
          </p:nvPr>
        </p:nvSpPr>
        <p:spPr>
          <a:xfrm>
            <a:off x="8610600" y="6356350"/>
            <a:ext cx="2743200" cy="365125"/>
          </a:xfrm>
        </p:spPr>
        <p:txBody>
          <a:bodyPr/>
          <a:lstStyle/>
          <a:p>
            <a:r>
              <a:rPr lang="id-ID" dirty="0"/>
              <a:t>12</a:t>
            </a:r>
          </a:p>
        </p:txBody>
      </p:sp>
    </p:spTree>
    <p:extLst>
      <p:ext uri="{BB962C8B-B14F-4D97-AF65-F5344CB8AC3E}">
        <p14:creationId xmlns:p14="http://schemas.microsoft.com/office/powerpoint/2010/main" val="1489850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000" y="360000"/>
            <a:ext cx="10515600" cy="1325563"/>
          </a:xfrm>
        </p:spPr>
        <p:txBody>
          <a:bodyPr/>
          <a:lstStyle/>
          <a:p>
            <a:r>
              <a:rPr lang="en-US" dirty="0"/>
              <a:t>Various Business Concepts (1-3)</a:t>
            </a:r>
          </a:p>
        </p:txBody>
      </p:sp>
      <p:sp>
        <p:nvSpPr>
          <p:cNvPr id="3" name="Content Placeholder 2"/>
          <p:cNvSpPr>
            <a:spLocks noGrp="1"/>
          </p:cNvSpPr>
          <p:nvPr>
            <p:ph idx="1"/>
          </p:nvPr>
        </p:nvSpPr>
        <p:spPr>
          <a:xfrm>
            <a:off x="720000" y="1800000"/>
            <a:ext cx="11353800" cy="4351338"/>
          </a:xfrm>
        </p:spPr>
        <p:txBody>
          <a:bodyPr/>
          <a:lstStyle/>
          <a:p>
            <a:pPr marL="457200" indent="-457200">
              <a:lnSpc>
                <a:spcPct val="100000"/>
              </a:lnSpc>
              <a:spcBef>
                <a:spcPts val="0"/>
              </a:spcBef>
              <a:buFont typeface="+mj-lt"/>
              <a:buAutoNum type="arabicPeriod"/>
            </a:pPr>
            <a:r>
              <a:rPr lang="en-US" dirty="0"/>
              <a:t>Complete IT Setup</a:t>
            </a:r>
          </a:p>
          <a:p>
            <a:pPr lvl="1">
              <a:lnSpc>
                <a:spcPct val="100000"/>
              </a:lnSpc>
              <a:spcBef>
                <a:spcPts val="0"/>
              </a:spcBef>
            </a:pPr>
            <a:r>
              <a:rPr lang="en-US" dirty="0"/>
              <a:t>Run </a:t>
            </a:r>
            <a:r>
              <a:rPr lang="en-US" dirty="0" err="1"/>
              <a:t>tigerlab’s</a:t>
            </a:r>
            <a:r>
              <a:rPr lang="en-US" dirty="0"/>
              <a:t> INSURANCE Business Suite as your main Insurance IT Infrastructure</a:t>
            </a:r>
          </a:p>
          <a:p>
            <a:pPr lvl="2">
              <a:lnSpc>
                <a:spcPct val="100000"/>
              </a:lnSpc>
              <a:spcBef>
                <a:spcPts val="0"/>
              </a:spcBef>
            </a:pPr>
            <a:r>
              <a:rPr lang="en-US" dirty="0"/>
              <a:t>Initial Setup for new Insurance Companies</a:t>
            </a:r>
          </a:p>
          <a:p>
            <a:pPr lvl="2">
              <a:lnSpc>
                <a:spcPct val="100000"/>
              </a:lnSpc>
              <a:spcBef>
                <a:spcPts val="0"/>
              </a:spcBef>
            </a:pPr>
            <a:r>
              <a:rPr lang="en-US" dirty="0"/>
              <a:t>Complete IT replacement of the existing Insurance IT Infrastructure </a:t>
            </a:r>
          </a:p>
          <a:p>
            <a:pPr lvl="1">
              <a:lnSpc>
                <a:spcPct val="100000"/>
              </a:lnSpc>
              <a:spcBef>
                <a:spcPts val="0"/>
              </a:spcBef>
            </a:pPr>
            <a:endParaRPr lang="en-US" dirty="0"/>
          </a:p>
          <a:p>
            <a:pPr marL="457200" indent="-457200">
              <a:lnSpc>
                <a:spcPct val="100000"/>
              </a:lnSpc>
              <a:spcBef>
                <a:spcPts val="0"/>
              </a:spcBef>
              <a:buFont typeface="+mj-lt"/>
              <a:buAutoNum type="arabicPeriod"/>
            </a:pPr>
            <a:r>
              <a:rPr lang="en-US" dirty="0"/>
              <a:t>Partial IT replacement</a:t>
            </a:r>
          </a:p>
          <a:p>
            <a:pPr lvl="1">
              <a:lnSpc>
                <a:spcPct val="100000"/>
              </a:lnSpc>
              <a:spcBef>
                <a:spcPts val="0"/>
              </a:spcBef>
            </a:pPr>
            <a:r>
              <a:rPr lang="en-US" dirty="0"/>
              <a:t> Replace outdated modules of the existing Insurance IT Infrastructure with our state of the art </a:t>
            </a:r>
            <a:br>
              <a:rPr lang="en-US" dirty="0"/>
            </a:br>
            <a:r>
              <a:rPr lang="en-US" dirty="0"/>
              <a:t>Stand Alone modules</a:t>
            </a:r>
          </a:p>
          <a:p>
            <a:pPr lvl="2">
              <a:lnSpc>
                <a:spcPct val="100000"/>
              </a:lnSpc>
              <a:spcBef>
                <a:spcPts val="0"/>
              </a:spcBef>
            </a:pPr>
            <a:r>
              <a:rPr lang="en-US" dirty="0"/>
              <a:t>Quote and Sales Module and/or</a:t>
            </a:r>
          </a:p>
          <a:p>
            <a:pPr lvl="2">
              <a:lnSpc>
                <a:spcPct val="100000"/>
              </a:lnSpc>
              <a:spcBef>
                <a:spcPts val="0"/>
              </a:spcBef>
            </a:pPr>
            <a:r>
              <a:rPr lang="en-US" dirty="0"/>
              <a:t>Claim Module </a:t>
            </a:r>
          </a:p>
          <a:p>
            <a:pPr lvl="2">
              <a:lnSpc>
                <a:spcPct val="100000"/>
              </a:lnSpc>
              <a:spcBef>
                <a:spcPts val="0"/>
              </a:spcBef>
            </a:pPr>
            <a:r>
              <a:rPr lang="en-US" dirty="0"/>
              <a:t>Customer Service Portal </a:t>
            </a:r>
          </a:p>
          <a:p>
            <a:pPr lvl="2">
              <a:lnSpc>
                <a:spcPct val="100000"/>
              </a:lnSpc>
              <a:spcBef>
                <a:spcPts val="0"/>
              </a:spcBef>
            </a:pPr>
            <a:endParaRPr lang="en-US" dirty="0"/>
          </a:p>
          <a:p>
            <a:pPr marL="457200" indent="-457200">
              <a:lnSpc>
                <a:spcPct val="100000"/>
              </a:lnSpc>
              <a:spcBef>
                <a:spcPts val="0"/>
              </a:spcBef>
              <a:buFont typeface="+mj-lt"/>
              <a:buAutoNum type="arabicPeriod"/>
            </a:pPr>
            <a:r>
              <a:rPr lang="en-US" dirty="0"/>
              <a:t>Product diversification </a:t>
            </a:r>
          </a:p>
          <a:p>
            <a:pPr lvl="1">
              <a:lnSpc>
                <a:spcPct val="100000"/>
              </a:lnSpc>
              <a:spcBef>
                <a:spcPts val="0"/>
              </a:spcBef>
            </a:pPr>
            <a:r>
              <a:rPr lang="en-US" dirty="0"/>
              <a:t>Add new Insurance Products to your Product Portfolio by using </a:t>
            </a:r>
            <a:r>
              <a:rPr lang="en-US" dirty="0" err="1"/>
              <a:t>tigerlab’s</a:t>
            </a:r>
            <a:r>
              <a:rPr lang="en-US" dirty="0"/>
              <a:t> Solution</a:t>
            </a:r>
          </a:p>
        </p:txBody>
      </p:sp>
      <p:sp>
        <p:nvSpPr>
          <p:cNvPr id="4" name="Slide Number Placeholder 3"/>
          <p:cNvSpPr>
            <a:spLocks noGrp="1"/>
          </p:cNvSpPr>
          <p:nvPr>
            <p:ph type="sldNum" sz="quarter" idx="12"/>
          </p:nvPr>
        </p:nvSpPr>
        <p:spPr/>
        <p:txBody>
          <a:bodyPr/>
          <a:lstStyle/>
          <a:p>
            <a:fld id="{8DCBC0E4-DBA0-48B1-A4A8-062813EEAD86}" type="slidenum">
              <a:rPr lang="id-ID" smtClean="0"/>
              <a:pPr/>
              <a:t>16</a:t>
            </a:fld>
            <a:endParaRPr lang="id-ID" dirty="0"/>
          </a:p>
        </p:txBody>
      </p:sp>
    </p:spTree>
    <p:extLst>
      <p:ext uri="{BB962C8B-B14F-4D97-AF65-F5344CB8AC3E}">
        <p14:creationId xmlns:p14="http://schemas.microsoft.com/office/powerpoint/2010/main" val="213177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000" y="360000"/>
            <a:ext cx="10515600" cy="1325563"/>
          </a:xfrm>
        </p:spPr>
        <p:txBody>
          <a:bodyPr/>
          <a:lstStyle/>
          <a:p>
            <a:r>
              <a:rPr lang="en-US" dirty="0"/>
              <a:t>Various Business Concepts (4-5)</a:t>
            </a:r>
          </a:p>
        </p:txBody>
      </p:sp>
      <p:sp>
        <p:nvSpPr>
          <p:cNvPr id="3" name="Content Placeholder 2"/>
          <p:cNvSpPr>
            <a:spLocks noGrp="1"/>
          </p:cNvSpPr>
          <p:nvPr>
            <p:ph idx="1"/>
          </p:nvPr>
        </p:nvSpPr>
        <p:spPr>
          <a:xfrm>
            <a:off x="720000" y="1800000"/>
            <a:ext cx="11353800" cy="4351338"/>
          </a:xfrm>
        </p:spPr>
        <p:txBody>
          <a:bodyPr/>
          <a:lstStyle/>
          <a:p>
            <a:pPr marL="457200" indent="-457200">
              <a:lnSpc>
                <a:spcPct val="100000"/>
              </a:lnSpc>
              <a:spcBef>
                <a:spcPts val="0"/>
              </a:spcBef>
              <a:buFont typeface="+mj-lt"/>
              <a:buAutoNum type="arabicPeriod" startAt="4"/>
            </a:pPr>
            <a:r>
              <a:rPr lang="en-US" dirty="0"/>
              <a:t>Additional Sales Channel </a:t>
            </a:r>
          </a:p>
          <a:p>
            <a:pPr lvl="1">
              <a:lnSpc>
                <a:spcPct val="100000"/>
              </a:lnSpc>
              <a:spcBef>
                <a:spcPts val="0"/>
              </a:spcBef>
            </a:pPr>
            <a:r>
              <a:rPr lang="en-US" dirty="0"/>
              <a:t>Use  </a:t>
            </a:r>
            <a:r>
              <a:rPr lang="en-US" dirty="0" err="1"/>
              <a:t>tigerlab’s</a:t>
            </a:r>
            <a:r>
              <a:rPr lang="en-US" dirty="0"/>
              <a:t> INSURANCE Software to create new Sales Channels for your product </a:t>
            </a:r>
          </a:p>
          <a:p>
            <a:pPr lvl="2">
              <a:lnSpc>
                <a:spcPct val="100000"/>
              </a:lnSpc>
              <a:spcBef>
                <a:spcPts val="0"/>
              </a:spcBef>
            </a:pPr>
            <a:r>
              <a:rPr lang="en-US" dirty="0"/>
              <a:t>B2C - Product Portal </a:t>
            </a:r>
          </a:p>
          <a:p>
            <a:pPr lvl="2">
              <a:lnSpc>
                <a:spcPct val="100000"/>
              </a:lnSpc>
              <a:spcBef>
                <a:spcPts val="0"/>
              </a:spcBef>
            </a:pPr>
            <a:r>
              <a:rPr lang="en-US" dirty="0"/>
              <a:t>B2B2C - Agency/Broker Portal </a:t>
            </a:r>
          </a:p>
          <a:p>
            <a:pPr lvl="2">
              <a:lnSpc>
                <a:spcPct val="100000"/>
              </a:lnSpc>
              <a:spcBef>
                <a:spcPts val="0"/>
              </a:spcBef>
            </a:pPr>
            <a:r>
              <a:rPr lang="en-US" dirty="0"/>
              <a:t>B2E </a:t>
            </a:r>
            <a:r>
              <a:rPr lang="mr-IN" dirty="0"/>
              <a:t>–</a:t>
            </a:r>
            <a:r>
              <a:rPr lang="en-US" dirty="0"/>
              <a:t> Employee Insurance Portal </a:t>
            </a:r>
          </a:p>
          <a:p>
            <a:pPr lvl="2">
              <a:lnSpc>
                <a:spcPct val="100000"/>
              </a:lnSpc>
              <a:spcBef>
                <a:spcPts val="0"/>
              </a:spcBef>
            </a:pPr>
            <a:r>
              <a:rPr lang="en-US" dirty="0"/>
              <a:t>Aggregator Websites</a:t>
            </a:r>
          </a:p>
          <a:p>
            <a:pPr lvl="2">
              <a:lnSpc>
                <a:spcPct val="100000"/>
              </a:lnSpc>
              <a:spcBef>
                <a:spcPts val="0"/>
              </a:spcBef>
            </a:pPr>
            <a:endParaRPr lang="en-US" dirty="0"/>
          </a:p>
          <a:p>
            <a:pPr marL="457200" lvl="0" indent="-457200">
              <a:lnSpc>
                <a:spcPct val="100000"/>
              </a:lnSpc>
              <a:spcBef>
                <a:spcPts val="0"/>
              </a:spcBef>
              <a:buFont typeface="+mj-lt"/>
              <a:buAutoNum type="arabicPeriod" startAt="4"/>
            </a:pPr>
            <a:r>
              <a:rPr lang="en-US" dirty="0"/>
              <a:t>Ancillary Service</a:t>
            </a:r>
          </a:p>
          <a:p>
            <a:pPr lvl="1">
              <a:lnSpc>
                <a:spcPct val="100000"/>
              </a:lnSpc>
              <a:spcBef>
                <a:spcPts val="0"/>
              </a:spcBef>
            </a:pPr>
            <a:r>
              <a:rPr lang="en-US" dirty="0"/>
              <a:t>Use </a:t>
            </a:r>
            <a:r>
              <a:rPr lang="en-US" dirty="0" err="1"/>
              <a:t>tigerlab’s</a:t>
            </a:r>
            <a:r>
              <a:rPr lang="en-US" dirty="0"/>
              <a:t> INSURANCE API to integrate to 3</a:t>
            </a:r>
            <a:r>
              <a:rPr lang="en-US" baseline="30000" dirty="0"/>
              <a:t>rd</a:t>
            </a:r>
            <a:r>
              <a:rPr lang="en-US" dirty="0"/>
              <a:t> Party E-Commerce Channels in order to upsell Insurance Products, e.g. </a:t>
            </a:r>
          </a:p>
          <a:p>
            <a:pPr lvl="2">
              <a:lnSpc>
                <a:spcPct val="100000"/>
              </a:lnSpc>
              <a:spcBef>
                <a:spcPts val="0"/>
              </a:spcBef>
            </a:pPr>
            <a:r>
              <a:rPr lang="en-US" dirty="0"/>
              <a:t>Extended Warranty on Gadgets, Spare Parts at any E-Commerce Platform </a:t>
            </a:r>
          </a:p>
          <a:p>
            <a:pPr lvl="2">
              <a:lnSpc>
                <a:spcPct val="100000"/>
              </a:lnSpc>
              <a:spcBef>
                <a:spcPts val="0"/>
              </a:spcBef>
            </a:pPr>
            <a:r>
              <a:rPr lang="en-US" dirty="0"/>
              <a:t>Event Cancellation Insurance at Event Booking Websites</a:t>
            </a:r>
          </a:p>
          <a:p>
            <a:pPr lvl="2">
              <a:lnSpc>
                <a:spcPct val="100000"/>
              </a:lnSpc>
              <a:spcBef>
                <a:spcPts val="0"/>
              </a:spcBef>
            </a:pPr>
            <a:r>
              <a:rPr lang="en-US" dirty="0"/>
              <a:t>Travel Insurance at Travel Booking Engines (e.g. Abacus, Amadeus, Sabre, </a:t>
            </a:r>
            <a:r>
              <a:rPr lang="mr-IN" dirty="0"/>
              <a:t>…</a:t>
            </a:r>
            <a:r>
              <a:rPr lang="de-DE" dirty="0"/>
              <a:t>.) </a:t>
            </a:r>
            <a:endParaRPr lang="en-US" dirty="0"/>
          </a:p>
          <a:p>
            <a:pPr marL="914400" lvl="2" indent="0">
              <a:lnSpc>
                <a:spcPct val="100000"/>
              </a:lnSpc>
              <a:spcBef>
                <a:spcPts val="0"/>
              </a:spcBef>
              <a:buNone/>
            </a:pPr>
            <a:endParaRPr lang="en-US" dirty="0"/>
          </a:p>
          <a:p>
            <a:pPr lvl="1">
              <a:lnSpc>
                <a:spcPct val="100000"/>
              </a:lnSpc>
              <a:spcBef>
                <a:spcPts val="0"/>
              </a:spcBef>
            </a:pPr>
            <a:endParaRPr lang="en-US" dirty="0"/>
          </a:p>
          <a:p>
            <a:pPr marL="457200" lvl="0" indent="-457200">
              <a:lnSpc>
                <a:spcPct val="100000"/>
              </a:lnSpc>
              <a:spcBef>
                <a:spcPts val="0"/>
              </a:spcBef>
              <a:buFont typeface="+mj-lt"/>
              <a:buAutoNum type="arabicPeriod" startAt="4"/>
            </a:pPr>
            <a:endParaRPr lang="en-US" dirty="0"/>
          </a:p>
          <a:p>
            <a:pPr marL="457200" indent="-457200">
              <a:lnSpc>
                <a:spcPct val="100000"/>
              </a:lnSpc>
              <a:spcBef>
                <a:spcPts val="0"/>
              </a:spcBef>
              <a:buFont typeface="+mj-lt"/>
              <a:buAutoNum type="arabicPeriod" startAt="4"/>
            </a:pPr>
            <a:endParaRPr lang="en-US" dirty="0"/>
          </a:p>
          <a:p>
            <a:pPr lvl="1">
              <a:lnSpc>
                <a:spcPct val="100000"/>
              </a:lnSpc>
              <a:spcBef>
                <a:spcPts val="0"/>
              </a:spcBef>
            </a:pPr>
            <a:endParaRPr lang="en-US" dirty="0"/>
          </a:p>
          <a:p>
            <a:pPr>
              <a:lnSpc>
                <a:spcPct val="100000"/>
              </a:lnSpc>
              <a:spcBef>
                <a:spcPts val="0"/>
              </a:spcBef>
            </a:pPr>
            <a:endParaRPr lang="en-US" dirty="0"/>
          </a:p>
        </p:txBody>
      </p:sp>
      <p:sp>
        <p:nvSpPr>
          <p:cNvPr id="4" name="Slide Number Placeholder 3"/>
          <p:cNvSpPr>
            <a:spLocks noGrp="1"/>
          </p:cNvSpPr>
          <p:nvPr>
            <p:ph type="sldNum" sz="quarter" idx="12"/>
          </p:nvPr>
        </p:nvSpPr>
        <p:spPr/>
        <p:txBody>
          <a:bodyPr/>
          <a:lstStyle/>
          <a:p>
            <a:fld id="{8DCBC0E4-DBA0-48B1-A4A8-062813EEAD86}" type="slidenum">
              <a:rPr lang="id-ID" smtClean="0"/>
              <a:pPr/>
              <a:t>17</a:t>
            </a:fld>
            <a:endParaRPr lang="id-ID" dirty="0"/>
          </a:p>
        </p:txBody>
      </p:sp>
    </p:spTree>
    <p:extLst>
      <p:ext uri="{BB962C8B-B14F-4D97-AF65-F5344CB8AC3E}">
        <p14:creationId xmlns:p14="http://schemas.microsoft.com/office/powerpoint/2010/main" val="449057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000" y="360000"/>
            <a:ext cx="10515600" cy="700567"/>
          </a:xfrm>
        </p:spPr>
        <p:txBody>
          <a:bodyPr/>
          <a:lstStyle/>
          <a:p>
            <a:r>
              <a:rPr lang="en-US" dirty="0"/>
              <a:t>Client Example “Habib </a:t>
            </a:r>
            <a:r>
              <a:rPr lang="en-US"/>
              <a:t>Insurance”</a:t>
            </a:r>
            <a:endParaRPr lang="en-US" sz="1200" dirty="0"/>
          </a:p>
        </p:txBody>
      </p:sp>
      <p:pic>
        <p:nvPicPr>
          <p:cNvPr id="4" name="Picture 3">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6204" y="3300853"/>
            <a:ext cx="2877506" cy="1620000"/>
          </a:xfrm>
          <a:prstGeom prst="rect">
            <a:avLst/>
          </a:prstGeom>
          <a:solidFill>
            <a:schemeClr val="bg1"/>
          </a:solidFill>
          <a:ln>
            <a:solidFill>
              <a:srgbClr val="333333"/>
            </a:solidFill>
          </a:ln>
        </p:spPr>
      </p:pic>
      <p:sp>
        <p:nvSpPr>
          <p:cNvPr id="5" name="TextBox 4"/>
          <p:cNvSpPr txBox="1"/>
          <p:nvPr/>
        </p:nvSpPr>
        <p:spPr>
          <a:xfrm>
            <a:off x="720000" y="1800000"/>
            <a:ext cx="7332648" cy="1323439"/>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b="1" dirty="0"/>
              <a:t>Situation before: </a:t>
            </a:r>
            <a:br>
              <a:rPr lang="en-US" sz="2000" b="1" dirty="0"/>
            </a:br>
            <a:endParaRPr lang="en-US" sz="2000" b="1" dirty="0"/>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sz="2000" dirty="0"/>
              <a:t>Products (6): Fire, Engineering, Marine, Terrorism, Liability, Health</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sz="2000" dirty="0"/>
              <a:t>Sales Channel: Bank </a:t>
            </a:r>
          </a:p>
        </p:txBody>
      </p:sp>
      <p:sp>
        <p:nvSpPr>
          <p:cNvPr id="6" name="TextBox 5"/>
          <p:cNvSpPr txBox="1"/>
          <p:nvPr/>
        </p:nvSpPr>
        <p:spPr>
          <a:xfrm>
            <a:off x="720000" y="3343815"/>
            <a:ext cx="3170420" cy="3170099"/>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b="1" dirty="0"/>
              <a:t>Situation After: </a:t>
            </a:r>
            <a:br>
              <a:rPr lang="en-US" sz="2000" b="1" dirty="0"/>
            </a:br>
            <a:endParaRPr lang="en-US" sz="2000" b="1" dirty="0"/>
          </a:p>
          <a:p>
            <a:pPr marL="285750" lvl="0" indent="-285750">
              <a:buFont typeface="Arial" charset="0"/>
              <a:buChar char="•"/>
              <a:defRPr/>
            </a:pPr>
            <a:r>
              <a:rPr lang="en-US" sz="2000" dirty="0"/>
              <a:t>Product diversification </a:t>
            </a:r>
          </a:p>
          <a:p>
            <a:pPr marL="800100" lvl="1" indent="-342900">
              <a:buSzPct val="75000"/>
              <a:buFont typeface="Wingdings" charset="2"/>
              <a:buChar char="Ø"/>
              <a:defRPr/>
            </a:pPr>
            <a:r>
              <a:rPr lang="en-US" sz="2000" dirty="0">
                <a:solidFill>
                  <a:prstClr val="black"/>
                </a:solidFill>
              </a:rPr>
              <a:t>Travel</a:t>
            </a:r>
          </a:p>
          <a:p>
            <a:pPr marL="800100" lvl="1" indent="-342900">
              <a:buSzPct val="75000"/>
              <a:buFont typeface="Wingdings" charset="2"/>
              <a:buChar char="Ø"/>
              <a:defRPr/>
            </a:pPr>
            <a:r>
              <a:rPr lang="en-US" sz="2000" dirty="0">
                <a:solidFill>
                  <a:prstClr val="black"/>
                </a:solidFill>
              </a:rPr>
              <a:t>Motor</a:t>
            </a:r>
          </a:p>
          <a:p>
            <a:pPr marL="800100" lvl="1" indent="-342900">
              <a:buSzPct val="75000"/>
              <a:buFont typeface="Wingdings" charset="2"/>
              <a:buChar char="Ø"/>
              <a:defRPr/>
            </a:pPr>
            <a:endParaRPr lang="en-US" sz="2000" dirty="0"/>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sz="2000" dirty="0"/>
              <a:t>Additional Sales Channel:</a:t>
            </a:r>
          </a:p>
          <a:p>
            <a:pPr marL="800100" lvl="1" indent="-342900">
              <a:buSzPct val="75000"/>
              <a:buFont typeface="Wingdings" charset="2"/>
              <a:buChar char="Ø"/>
            </a:pPr>
            <a:r>
              <a:rPr lang="en-US" sz="2000" dirty="0"/>
              <a:t>Travel Agencies </a:t>
            </a:r>
          </a:p>
          <a:p>
            <a:pPr marL="800100" lvl="1" indent="-342900">
              <a:buSzPct val="75000"/>
              <a:buFont typeface="Wingdings" charset="2"/>
              <a:buChar char="Ø"/>
            </a:pPr>
            <a:r>
              <a:rPr lang="en-US" sz="2000" dirty="0"/>
              <a:t>Online Portal (B2C) </a:t>
            </a:r>
          </a:p>
          <a:p>
            <a:pPr marL="800100" lvl="1" indent="-342900">
              <a:buSzPct val="75000"/>
              <a:buFont typeface="Wingdings" charset="2"/>
              <a:buChar char="Ø"/>
            </a:pPr>
            <a:r>
              <a:rPr lang="en-US" sz="2000" dirty="0"/>
              <a:t>Aggregator Website  </a:t>
            </a:r>
          </a:p>
        </p:txBody>
      </p:sp>
      <p:pic>
        <p:nvPicPr>
          <p:cNvPr id="7" name="Picture 6">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73892" y="3996080"/>
            <a:ext cx="2393810" cy="1620837"/>
          </a:xfrm>
          <a:prstGeom prst="rect">
            <a:avLst/>
          </a:prstGeom>
          <a:ln>
            <a:solidFill>
              <a:srgbClr val="333333"/>
            </a:solidFill>
          </a:ln>
        </p:spPr>
      </p:pic>
      <p:pic>
        <p:nvPicPr>
          <p:cNvPr id="8" name="Picture 7">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20407" y="4785807"/>
            <a:ext cx="2917371" cy="1474879"/>
          </a:xfrm>
          <a:prstGeom prst="rect">
            <a:avLst/>
          </a:prstGeom>
          <a:ln>
            <a:solidFill>
              <a:srgbClr val="333333"/>
            </a:solidFill>
          </a:ln>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17277" y="3996080"/>
            <a:ext cx="616362" cy="540000"/>
          </a:xfrm>
          <a:prstGeom prst="rect">
            <a:avLst/>
          </a:prstGeom>
          <a:noFill/>
          <a:ln>
            <a:solidFill>
              <a:schemeClr val="accent1"/>
            </a:solidFill>
          </a:ln>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60190" y="4388865"/>
            <a:ext cx="691875" cy="540000"/>
          </a:xfrm>
          <a:prstGeom prst="rect">
            <a:avLst/>
          </a:prstGeom>
          <a:ln>
            <a:solidFill>
              <a:schemeClr val="accent1"/>
            </a:solidFill>
          </a:ln>
        </p:spPr>
      </p:pic>
      <p:sp>
        <p:nvSpPr>
          <p:cNvPr id="14" name="Slide Number Placeholder 13"/>
          <p:cNvSpPr>
            <a:spLocks noGrp="1"/>
          </p:cNvSpPr>
          <p:nvPr>
            <p:ph type="sldNum" sz="quarter" idx="12"/>
          </p:nvPr>
        </p:nvSpPr>
        <p:spPr/>
        <p:txBody>
          <a:bodyPr/>
          <a:lstStyle/>
          <a:p>
            <a:fld id="{8DCBC0E4-DBA0-48B1-A4A8-062813EEAD86}" type="slidenum">
              <a:rPr lang="id-ID" smtClean="0"/>
              <a:pPr/>
              <a:t>18</a:t>
            </a:fld>
            <a:endParaRPr lang="id-ID" dirty="0"/>
          </a:p>
        </p:txBody>
      </p:sp>
    </p:spTree>
    <p:extLst>
      <p:ext uri="{BB962C8B-B14F-4D97-AF65-F5344CB8AC3E}">
        <p14:creationId xmlns:p14="http://schemas.microsoft.com/office/powerpoint/2010/main" val="1425923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000" y="360000"/>
            <a:ext cx="10515600" cy="631751"/>
          </a:xfrm>
        </p:spPr>
        <p:txBody>
          <a:bodyPr/>
          <a:lstStyle/>
          <a:p>
            <a:r>
              <a:rPr lang="en-US" dirty="0" err="1"/>
              <a:t>tigerlab’s</a:t>
            </a:r>
            <a:r>
              <a:rPr lang="en-US" dirty="0"/>
              <a:t> INSURANCE software Clients</a:t>
            </a:r>
            <a:br>
              <a:rPr lang="en-US" dirty="0"/>
            </a:br>
            <a:endParaRPr lang="en-US" dirty="0"/>
          </a:p>
        </p:txBody>
      </p:sp>
      <p:pic>
        <p:nvPicPr>
          <p:cNvPr id="4" name="Picture 3" descr="alfalah-insurance-le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203" y="4823309"/>
            <a:ext cx="2000250" cy="59055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7" descr="habib-insurance-company-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4714" y="5675277"/>
            <a:ext cx="1438749" cy="903737"/>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12"/>
          <p:cNvSpPr>
            <a:spLocks noChangeArrowheads="1"/>
          </p:cNvSpPr>
          <p:nvPr/>
        </p:nvSpPr>
        <p:spPr bwMode="auto">
          <a:xfrm>
            <a:off x="62025" y="2092903"/>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7" name="Rectangle 13"/>
          <p:cNvSpPr>
            <a:spLocks noChangeArrowheads="1"/>
          </p:cNvSpPr>
          <p:nvPr/>
        </p:nvSpPr>
        <p:spPr bwMode="auto">
          <a:xfrm>
            <a:off x="-29029" y="4302703"/>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8" name="Rectangle 14"/>
          <p:cNvSpPr>
            <a:spLocks noChangeArrowheads="1"/>
          </p:cNvSpPr>
          <p:nvPr/>
        </p:nvSpPr>
        <p:spPr bwMode="auto">
          <a:xfrm>
            <a:off x="-29029" y="5500256"/>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9" name="Rectangle 12"/>
          <p:cNvSpPr>
            <a:spLocks noChangeArrowheads="1"/>
          </p:cNvSpPr>
          <p:nvPr/>
        </p:nvSpPr>
        <p:spPr bwMode="auto">
          <a:xfrm>
            <a:off x="-29029" y="2092903"/>
            <a:ext cx="12192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13"/>
          <p:cNvSpPr>
            <a:spLocks noChangeArrowheads="1"/>
          </p:cNvSpPr>
          <p:nvPr/>
        </p:nvSpPr>
        <p:spPr bwMode="auto">
          <a:xfrm>
            <a:off x="-29029" y="4302703"/>
            <a:ext cx="12192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4"/>
          <p:cNvSpPr>
            <a:spLocks noChangeArrowheads="1"/>
          </p:cNvSpPr>
          <p:nvPr/>
        </p:nvSpPr>
        <p:spPr bwMode="auto">
          <a:xfrm>
            <a:off x="-29029" y="5493328"/>
            <a:ext cx="12192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1960" y="3868281"/>
            <a:ext cx="2553273" cy="744705"/>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0817" y="2627005"/>
            <a:ext cx="2760215" cy="526267"/>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076" y="4022501"/>
            <a:ext cx="3972560" cy="722284"/>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779" y="5605341"/>
            <a:ext cx="591404" cy="850228"/>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52070" y="5692246"/>
            <a:ext cx="2177964" cy="486412"/>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76356" y="4817594"/>
            <a:ext cx="1715306" cy="505403"/>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46728" y="4426475"/>
            <a:ext cx="1440132" cy="864079"/>
          </a:xfrm>
          <a:prstGeom prst="rect">
            <a:avLst/>
          </a:prstGeom>
        </p:spPr>
      </p:pic>
      <p:pic>
        <p:nvPicPr>
          <p:cNvPr id="19" name="Picture 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73962" y="5398660"/>
            <a:ext cx="1828103" cy="1096862"/>
          </a:xfrm>
          <a:prstGeom prst="rect">
            <a:avLst/>
          </a:prstGeom>
        </p:spPr>
      </p:pic>
      <p:pic>
        <p:nvPicPr>
          <p:cNvPr id="20" name="Picture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38455" y="2697683"/>
            <a:ext cx="978079" cy="978079"/>
          </a:xfrm>
          <a:prstGeom prst="rect">
            <a:avLst/>
          </a:prstGeom>
        </p:spPr>
      </p:pic>
      <p:pic>
        <p:nvPicPr>
          <p:cNvPr id="21" name="Picture 2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93718" y="3933467"/>
            <a:ext cx="1693362" cy="725727"/>
          </a:xfrm>
          <a:prstGeom prst="rect">
            <a:avLst/>
          </a:prstGeom>
        </p:spPr>
      </p:pic>
      <p:sp>
        <p:nvSpPr>
          <p:cNvPr id="23" name="TextBox 22"/>
          <p:cNvSpPr txBox="1"/>
          <p:nvPr/>
        </p:nvSpPr>
        <p:spPr>
          <a:xfrm>
            <a:off x="3023641" y="1656112"/>
            <a:ext cx="5466689" cy="400110"/>
          </a:xfrm>
          <a:prstGeom prst="rect">
            <a:avLst/>
          </a:prstGeom>
          <a:noFill/>
        </p:spPr>
        <p:txBody>
          <a:bodyPr wrap="none" rtlCol="0">
            <a:spAutoFit/>
          </a:bodyPr>
          <a:lstStyle/>
          <a:p>
            <a:r>
              <a:rPr lang="en-US" sz="2000" dirty="0"/>
              <a:t>(RE-) INSURANCE COMPANIES  &amp;  INTERMEDIARIES</a:t>
            </a:r>
          </a:p>
        </p:txBody>
      </p:sp>
      <p:cxnSp>
        <p:nvCxnSpPr>
          <p:cNvPr id="25" name="Straight Connector 24"/>
          <p:cNvCxnSpPr/>
          <p:nvPr/>
        </p:nvCxnSpPr>
        <p:spPr>
          <a:xfrm>
            <a:off x="519319" y="2279561"/>
            <a:ext cx="1086560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51813" y="3669921"/>
            <a:ext cx="2277439" cy="564805"/>
          </a:xfrm>
          <a:prstGeom prst="rect">
            <a:avLst/>
          </a:prstGeom>
        </p:spPr>
      </p:pic>
      <p:sp>
        <p:nvSpPr>
          <p:cNvPr id="31" name="Slide Number Placeholder 30"/>
          <p:cNvSpPr>
            <a:spLocks noGrp="1"/>
          </p:cNvSpPr>
          <p:nvPr>
            <p:ph type="sldNum" sz="quarter" idx="12"/>
          </p:nvPr>
        </p:nvSpPr>
        <p:spPr/>
        <p:txBody>
          <a:bodyPr/>
          <a:lstStyle/>
          <a:p>
            <a:fld id="{8DCBC0E4-DBA0-48B1-A4A8-062813EEAD86}" type="slidenum">
              <a:rPr lang="id-ID" smtClean="0"/>
              <a:pPr/>
              <a:t>19</a:t>
            </a:fld>
            <a:endParaRPr lang="id-ID" dirty="0"/>
          </a:p>
        </p:txBody>
      </p:sp>
      <p:pic>
        <p:nvPicPr>
          <p:cNvPr id="33" name="Picture 9" descr="hannover_re-reinsurance-logo"/>
          <p:cNvPicPr>
            <a:picLocks noChangeAspect="1" noChangeArrowheads="1"/>
          </p:cNvPicPr>
          <p:nvPr/>
        </p:nvPicPr>
        <p:blipFill>
          <a:blip r:embed="rId16">
            <a:extLst>
              <a:ext uri="{28A0092B-C50C-407E-A947-70E740481C1C}">
                <a14:useLocalDpi xmlns:a14="http://schemas.microsoft.com/office/drawing/2010/main" val="0"/>
              </a:ext>
            </a:extLst>
          </a:blip>
          <a:srcRect b="27078"/>
          <a:stretch>
            <a:fillRect/>
          </a:stretch>
        </p:blipFill>
        <p:spPr bwMode="auto">
          <a:xfrm>
            <a:off x="1872584" y="3245131"/>
            <a:ext cx="2619375" cy="552450"/>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0387" y="4886556"/>
            <a:ext cx="1722850" cy="485766"/>
          </a:xfrm>
          <a:prstGeom prst="rect">
            <a:avLst/>
          </a:prstGeom>
        </p:spPr>
      </p:pic>
      <p:pic>
        <p:nvPicPr>
          <p:cNvPr id="30" name="Picture 5" descr="AOK-insurance-Logo"/>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83196" y="2695122"/>
            <a:ext cx="1347581" cy="794270"/>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10" descr="hek-logo"/>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8973" y="2650284"/>
            <a:ext cx="1462839" cy="745258"/>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39876" y="3675174"/>
            <a:ext cx="2120579" cy="662681"/>
          </a:xfrm>
          <a:prstGeom prst="rect">
            <a:avLst/>
          </a:prstGeom>
        </p:spPr>
      </p:pic>
      <p:pic>
        <p:nvPicPr>
          <p:cNvPr id="28" name="Picture 2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801202" y="2425458"/>
            <a:ext cx="1630316" cy="695783"/>
          </a:xfrm>
          <a:prstGeom prst="rect">
            <a:avLst/>
          </a:prstGeom>
        </p:spPr>
      </p:pic>
      <p:pic>
        <p:nvPicPr>
          <p:cNvPr id="34" name="Picture 3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70784" y="4473755"/>
            <a:ext cx="1587500" cy="698500"/>
          </a:xfrm>
          <a:prstGeom prst="rect">
            <a:avLst/>
          </a:prstGeom>
        </p:spPr>
      </p:pic>
      <p:pic>
        <p:nvPicPr>
          <p:cNvPr id="35" name="Picture 3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549530" y="2705123"/>
            <a:ext cx="865339" cy="865339"/>
          </a:xfrm>
          <a:prstGeom prst="rect">
            <a:avLst/>
          </a:prstGeom>
        </p:spPr>
      </p:pic>
      <p:pic>
        <p:nvPicPr>
          <p:cNvPr id="24" name="Picture 2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317855" y="5487272"/>
            <a:ext cx="1036417" cy="1086365"/>
          </a:xfrm>
          <a:prstGeom prst="rect">
            <a:avLst/>
          </a:prstGeom>
        </p:spPr>
      </p:pic>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061527" y="5671692"/>
            <a:ext cx="1360640" cy="594082"/>
          </a:xfrm>
          <a:prstGeom prst="rect">
            <a:avLst/>
          </a:prstGeom>
        </p:spPr>
      </p:pic>
      <p:pic>
        <p:nvPicPr>
          <p:cNvPr id="36" name="Picture 35"/>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777797" y="2747976"/>
            <a:ext cx="1084666" cy="1084666"/>
          </a:xfrm>
          <a:prstGeom prst="rect">
            <a:avLst/>
          </a:prstGeom>
        </p:spPr>
      </p:pic>
      <p:pic>
        <p:nvPicPr>
          <p:cNvPr id="37" name="Picture 3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232390" y="4790678"/>
            <a:ext cx="1817732" cy="729147"/>
          </a:xfrm>
          <a:prstGeom prst="rect">
            <a:avLst/>
          </a:prstGeom>
        </p:spPr>
      </p:pic>
      <p:pic>
        <p:nvPicPr>
          <p:cNvPr id="38" name="Picture 3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260347" y="5700594"/>
            <a:ext cx="1171171" cy="1043228"/>
          </a:xfrm>
          <a:prstGeom prst="rect">
            <a:avLst/>
          </a:prstGeom>
        </p:spPr>
      </p:pic>
    </p:spTree>
    <p:extLst>
      <p:ext uri="{BB962C8B-B14F-4D97-AF65-F5344CB8AC3E}">
        <p14:creationId xmlns:p14="http://schemas.microsoft.com/office/powerpoint/2010/main" val="248775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2"/>
          <p:cNvSpPr txBox="1">
            <a:spLocks/>
          </p:cNvSpPr>
          <p:nvPr/>
        </p:nvSpPr>
        <p:spPr>
          <a:xfrm>
            <a:off x="864000" y="360000"/>
            <a:ext cx="10189029" cy="55421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3600" dirty="0">
                <a:solidFill>
                  <a:schemeClr val="bg1"/>
                </a:solidFill>
                <a:latin typeface="Kefa" charset="0"/>
                <a:ea typeface="Kefa" charset="0"/>
                <a:cs typeface="Kefa" charset="0"/>
              </a:rPr>
              <a:t>About </a:t>
            </a:r>
            <a:r>
              <a:rPr lang="en-US" sz="3600" dirty="0" err="1">
                <a:solidFill>
                  <a:schemeClr val="bg1"/>
                </a:solidFill>
                <a:latin typeface="Kefa" charset="0"/>
                <a:ea typeface="Kefa" charset="0"/>
                <a:cs typeface="Kefa" charset="0"/>
              </a:rPr>
              <a:t>tigerlab</a:t>
            </a:r>
            <a:endParaRPr lang="en-US" sz="1200" dirty="0">
              <a:solidFill>
                <a:schemeClr val="bg1"/>
              </a:solidFill>
              <a:latin typeface="Kefa" charset="0"/>
              <a:ea typeface="Kefa" charset="0"/>
              <a:cs typeface="Kefa" charset="0"/>
            </a:endParaRPr>
          </a:p>
        </p:txBody>
      </p:sp>
      <p:sp>
        <p:nvSpPr>
          <p:cNvPr id="6" name="Slide Number Placeholder 5"/>
          <p:cNvSpPr>
            <a:spLocks noGrp="1"/>
          </p:cNvSpPr>
          <p:nvPr>
            <p:ph type="sldNum" sz="quarter" idx="12"/>
          </p:nvPr>
        </p:nvSpPr>
        <p:spPr/>
        <p:txBody>
          <a:bodyPr/>
          <a:lstStyle/>
          <a:p>
            <a:fld id="{8DCBC0E4-DBA0-48B1-A4A8-062813EEAD86}" type="slidenum">
              <a:rPr lang="id-ID" smtClean="0"/>
              <a:pPr/>
              <a:t>2</a:t>
            </a:fld>
            <a:endParaRPr lang="id-ID" dirty="0"/>
          </a:p>
        </p:txBody>
      </p:sp>
      <p:sp>
        <p:nvSpPr>
          <p:cNvPr id="7" name="Inhaltsplatzhalter 2">
            <a:extLst>
              <a:ext uri="{FF2B5EF4-FFF2-40B4-BE49-F238E27FC236}">
                <a16:creationId xmlns:a16="http://schemas.microsoft.com/office/drawing/2014/main" id="{1BE1201A-C98A-4F01-A3E5-E7360EDABB33}"/>
              </a:ext>
            </a:extLst>
          </p:cNvPr>
          <p:cNvSpPr txBox="1">
            <a:spLocks/>
          </p:cNvSpPr>
          <p:nvPr/>
        </p:nvSpPr>
        <p:spPr>
          <a:xfrm>
            <a:off x="720000" y="1800000"/>
            <a:ext cx="9601200" cy="3839396"/>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R="0" lvl="0" algn="l" defTabSz="914400" rtl="0" eaLnBrk="1" fontAlgn="auto" latinLnBrk="0" hangingPunct="1">
              <a:lnSpc>
                <a:spcPct val="94000"/>
              </a:lnSpc>
              <a:spcBef>
                <a:spcPts val="1000"/>
              </a:spcBef>
              <a:spcAft>
                <a:spcPts val="200"/>
              </a:spcAft>
              <a:buClrTx/>
              <a:buSzTx/>
              <a:buFont typeface="Arial" charset="0"/>
              <a:buChar char="•"/>
              <a:tabLst/>
              <a:defRPr/>
            </a:pPr>
            <a:r>
              <a:rPr kumimoji="0" lang="en-GB" sz="1800" b="0" i="0" u="none" strike="noStrike" kern="1200" cap="none" spc="0" normalizeH="0" baseline="0" noProof="0" dirty="0">
                <a:ln>
                  <a:noFill/>
                </a:ln>
                <a:solidFill>
                  <a:srgbClr val="191B0E"/>
                </a:solidFill>
                <a:effectLst/>
                <a:uLnTx/>
                <a:uFillTx/>
                <a:ea typeface="Times New Roman" charset="0"/>
                <a:cs typeface="Times New Roman" charset="0"/>
              </a:rPr>
              <a:t>2008: </a:t>
            </a:r>
            <a:r>
              <a:rPr kumimoji="0" lang="en-GB" sz="1800" b="0" i="0" u="none" strike="noStrike" kern="1200" cap="none" spc="0" normalizeH="0" baseline="0" noProof="0" dirty="0" err="1">
                <a:ln>
                  <a:noFill/>
                </a:ln>
                <a:solidFill>
                  <a:srgbClr val="191B0E"/>
                </a:solidFill>
                <a:effectLst/>
                <a:uLnTx/>
                <a:uFillTx/>
                <a:ea typeface="Times New Roman" charset="0"/>
                <a:cs typeface="Times New Roman" charset="0"/>
              </a:rPr>
              <a:t>tigerlab</a:t>
            </a:r>
            <a:r>
              <a:rPr kumimoji="0" lang="en-GB" sz="1800" b="0" i="0" u="none" strike="noStrike" kern="1200" cap="none" spc="0" normalizeH="0" baseline="0" noProof="0" dirty="0">
                <a:ln>
                  <a:noFill/>
                </a:ln>
                <a:solidFill>
                  <a:srgbClr val="191B0E"/>
                </a:solidFill>
                <a:effectLst/>
                <a:uLnTx/>
                <a:uFillTx/>
                <a:ea typeface="Times New Roman" charset="0"/>
                <a:cs typeface="Times New Roman" charset="0"/>
              </a:rPr>
              <a:t> </a:t>
            </a:r>
            <a:r>
              <a:rPr kumimoji="0" lang="en-GB" sz="1800" b="0" i="0" u="sng" strike="noStrike" kern="1200" cap="none" spc="0" normalizeH="0" baseline="0" noProof="0" dirty="0">
                <a:ln>
                  <a:noFill/>
                </a:ln>
                <a:solidFill>
                  <a:srgbClr val="191B0E"/>
                </a:solidFill>
                <a:effectLst/>
                <a:uLnTx/>
                <a:uFillTx/>
                <a:ea typeface="Times New Roman" charset="0"/>
                <a:cs typeface="Times New Roman" charset="0"/>
              </a:rPr>
              <a:t>Company registration </a:t>
            </a:r>
            <a:r>
              <a:rPr kumimoji="0" lang="en-GB" sz="1800" b="0" i="0" u="none" strike="noStrike" kern="1200" cap="none" spc="0" normalizeH="0" baseline="0" noProof="0" dirty="0">
                <a:ln>
                  <a:noFill/>
                </a:ln>
                <a:solidFill>
                  <a:srgbClr val="191B0E"/>
                </a:solidFill>
                <a:effectLst/>
                <a:uLnTx/>
                <a:uFillTx/>
                <a:ea typeface="Times New Roman" charset="0"/>
                <a:cs typeface="Times New Roman" charset="0"/>
              </a:rPr>
              <a:t>in Malaysia in the Business area of web based IT Solutions for GE. </a:t>
            </a:r>
          </a:p>
          <a:p>
            <a:pPr marR="0" lvl="0" algn="l" defTabSz="914400" rtl="0" eaLnBrk="1" fontAlgn="auto" latinLnBrk="0" hangingPunct="1">
              <a:lnSpc>
                <a:spcPct val="94000"/>
              </a:lnSpc>
              <a:spcBef>
                <a:spcPts val="1000"/>
              </a:spcBef>
              <a:spcAft>
                <a:spcPts val="200"/>
              </a:spcAft>
              <a:buClrTx/>
              <a:buSzTx/>
              <a:buFont typeface="Arial" charset="0"/>
              <a:buChar char="•"/>
              <a:tabLst/>
              <a:defRPr/>
            </a:pPr>
            <a:r>
              <a:rPr kumimoji="0" lang="en-GB" sz="1800" b="0" i="0" u="none" strike="noStrike" kern="1200" cap="none" spc="0" normalizeH="0" baseline="0" noProof="0" dirty="0">
                <a:ln>
                  <a:noFill/>
                </a:ln>
                <a:solidFill>
                  <a:prstClr val="black"/>
                </a:solidFill>
                <a:effectLst/>
                <a:uLnTx/>
                <a:uFillTx/>
                <a:ea typeface="Times New Roman" charset="0"/>
                <a:cs typeface="Times New Roman" charset="0"/>
              </a:rPr>
              <a:t>2013: </a:t>
            </a:r>
            <a:r>
              <a:rPr kumimoji="0" lang="en-GB" sz="1800" b="0" i="0" u="none" strike="noStrike" kern="1200" cap="none" spc="0" normalizeH="0" baseline="0" noProof="0" dirty="0" err="1">
                <a:ln>
                  <a:noFill/>
                </a:ln>
                <a:solidFill>
                  <a:prstClr val="black"/>
                </a:solidFill>
                <a:effectLst/>
                <a:uLnTx/>
                <a:uFillTx/>
                <a:ea typeface="Times New Roman" charset="0"/>
                <a:cs typeface="Times New Roman" charset="0"/>
              </a:rPr>
              <a:t>tigerlab</a:t>
            </a:r>
            <a:r>
              <a:rPr kumimoji="0" lang="en-GB" sz="1800" b="0" i="0" u="none" strike="noStrike" kern="1200" cap="none" spc="0" normalizeH="0" baseline="0" noProof="0" dirty="0">
                <a:ln>
                  <a:noFill/>
                </a:ln>
                <a:solidFill>
                  <a:prstClr val="black"/>
                </a:solidFill>
                <a:effectLst/>
                <a:uLnTx/>
                <a:uFillTx/>
                <a:ea typeface="Times New Roman" charset="0"/>
                <a:cs typeface="Times New Roman" charset="0"/>
              </a:rPr>
              <a:t> became selected IT partner of AOK Systems to built the Online Business Portal, which provided to more than 25 Millions Customers of </a:t>
            </a:r>
            <a:r>
              <a:rPr kumimoji="0" lang="en-GB" sz="1800" b="0" i="0" u="sng" strike="noStrike" kern="1200" cap="none" spc="0" normalizeH="0" baseline="0" noProof="0" dirty="0">
                <a:ln>
                  <a:noFill/>
                </a:ln>
                <a:solidFill>
                  <a:prstClr val="black"/>
                </a:solidFill>
                <a:effectLst/>
                <a:uLnTx/>
                <a:uFillTx/>
                <a:ea typeface="Times New Roman" charset="0"/>
                <a:cs typeface="Times New Roman" charset="0"/>
              </a:rPr>
              <a:t>AOK Deutschlan</a:t>
            </a:r>
            <a:r>
              <a:rPr kumimoji="0" lang="en-GB" sz="1800" b="0" i="0" u="none" strike="noStrike" kern="1200" cap="none" spc="0" normalizeH="0" baseline="0" noProof="0" dirty="0">
                <a:ln>
                  <a:noFill/>
                </a:ln>
                <a:solidFill>
                  <a:prstClr val="black"/>
                </a:solidFill>
                <a:effectLst/>
                <a:uLnTx/>
                <a:uFillTx/>
                <a:ea typeface="Times New Roman" charset="0"/>
                <a:cs typeface="Times New Roman" charset="0"/>
              </a:rPr>
              <a:t>d. </a:t>
            </a:r>
          </a:p>
          <a:p>
            <a:pPr marR="0" lvl="0" algn="l" defTabSz="914400" rtl="0" eaLnBrk="1" fontAlgn="auto" latinLnBrk="0" hangingPunct="1">
              <a:lnSpc>
                <a:spcPct val="94000"/>
              </a:lnSpc>
              <a:spcBef>
                <a:spcPts val="1000"/>
              </a:spcBef>
              <a:spcAft>
                <a:spcPts val="200"/>
              </a:spcAft>
              <a:buClrTx/>
              <a:buSzTx/>
              <a:buFont typeface="Arial" charset="0"/>
              <a:buChar char="•"/>
              <a:tabLst/>
              <a:defRPr/>
            </a:pPr>
            <a:r>
              <a:rPr kumimoji="0" lang="en-GB" sz="1800" b="0" i="0" u="none" strike="noStrike" kern="1200" cap="none" spc="0" normalizeH="0" baseline="0" noProof="0" dirty="0">
                <a:ln>
                  <a:noFill/>
                </a:ln>
                <a:solidFill>
                  <a:srgbClr val="191B0E"/>
                </a:solidFill>
                <a:effectLst/>
                <a:uLnTx/>
                <a:uFillTx/>
                <a:ea typeface="Times New Roman" charset="0"/>
                <a:cs typeface="Times New Roman" charset="0"/>
              </a:rPr>
              <a:t>2014: </a:t>
            </a:r>
            <a:r>
              <a:rPr kumimoji="0" lang="en-GB" sz="1800" b="0" i="0" u="none" strike="noStrike" kern="1200" cap="none" spc="0" normalizeH="0" baseline="0" noProof="0" dirty="0" err="1">
                <a:ln>
                  <a:noFill/>
                </a:ln>
                <a:solidFill>
                  <a:srgbClr val="191B0E"/>
                </a:solidFill>
                <a:effectLst/>
                <a:uLnTx/>
                <a:uFillTx/>
                <a:ea typeface="Times New Roman" charset="0"/>
                <a:cs typeface="Times New Roman" charset="0"/>
              </a:rPr>
              <a:t>tigerlab</a:t>
            </a:r>
            <a:r>
              <a:rPr kumimoji="0" lang="en-GB" sz="1800" b="0" i="0" u="none" strike="noStrike" kern="1200" cap="none" spc="0" normalizeH="0" baseline="0" noProof="0" dirty="0">
                <a:ln>
                  <a:noFill/>
                </a:ln>
                <a:solidFill>
                  <a:srgbClr val="191B0E"/>
                </a:solidFill>
                <a:effectLst/>
                <a:uLnTx/>
                <a:uFillTx/>
                <a:ea typeface="Times New Roman" charset="0"/>
                <a:cs typeface="Times New Roman" charset="0"/>
              </a:rPr>
              <a:t> started the development of an Insurance software for </a:t>
            </a:r>
            <a:r>
              <a:rPr kumimoji="0" lang="en-GB" sz="1800" b="0" i="0" u="sng" strike="noStrike" kern="1200" cap="none" spc="0" normalizeH="0" baseline="0" noProof="0" dirty="0">
                <a:ln>
                  <a:noFill/>
                </a:ln>
                <a:solidFill>
                  <a:srgbClr val="191B0E"/>
                </a:solidFill>
                <a:effectLst/>
                <a:uLnTx/>
                <a:uFillTx/>
                <a:ea typeface="Times New Roman" charset="0"/>
                <a:cs typeface="Times New Roman" charset="0"/>
              </a:rPr>
              <a:t>General Insurance Products</a:t>
            </a:r>
            <a:endParaRPr kumimoji="0" lang="en-GB" sz="1800" b="0" i="0" u="none" strike="noStrike" kern="1200" cap="none" spc="0" normalizeH="0" baseline="0" noProof="0" dirty="0">
              <a:ln>
                <a:noFill/>
              </a:ln>
              <a:solidFill>
                <a:srgbClr val="191B0E"/>
              </a:solidFill>
              <a:effectLst/>
              <a:uLnTx/>
              <a:uFillTx/>
              <a:ea typeface="Times New Roman" charset="0"/>
              <a:cs typeface="Times New Roman" charset="0"/>
            </a:endParaRPr>
          </a:p>
          <a:p>
            <a:pPr marR="0" lvl="0" algn="l" defTabSz="914400" rtl="0" eaLnBrk="1" fontAlgn="auto" latinLnBrk="0" hangingPunct="1">
              <a:lnSpc>
                <a:spcPct val="94000"/>
              </a:lnSpc>
              <a:spcBef>
                <a:spcPts val="1000"/>
              </a:spcBef>
              <a:spcAft>
                <a:spcPts val="200"/>
              </a:spcAft>
              <a:buClrTx/>
              <a:buSzTx/>
              <a:buFont typeface="Arial" charset="0"/>
              <a:buChar char="•"/>
              <a:tabLst/>
              <a:defRPr/>
            </a:pPr>
            <a:r>
              <a:rPr kumimoji="0" lang="en-GB" sz="1800" b="0" i="0" u="none" strike="noStrike" kern="1200" cap="none" spc="0" normalizeH="0" baseline="0" noProof="0" dirty="0">
                <a:ln>
                  <a:noFill/>
                </a:ln>
                <a:solidFill>
                  <a:srgbClr val="191B0E"/>
                </a:solidFill>
                <a:effectLst/>
                <a:uLnTx/>
                <a:uFillTx/>
                <a:ea typeface="Times New Roman" charset="0"/>
                <a:cs typeface="Times New Roman" charset="0"/>
              </a:rPr>
              <a:t>2015: </a:t>
            </a:r>
            <a:r>
              <a:rPr kumimoji="0" lang="en-GB" sz="1800" b="0" i="0" u="none" strike="noStrike" kern="1200" cap="none" spc="0" normalizeH="0" baseline="0" noProof="0" dirty="0" err="1">
                <a:ln>
                  <a:noFill/>
                </a:ln>
                <a:solidFill>
                  <a:srgbClr val="191B0E"/>
                </a:solidFill>
                <a:effectLst/>
                <a:uLnTx/>
                <a:uFillTx/>
                <a:ea typeface="Times New Roman" charset="0"/>
                <a:cs typeface="Times New Roman" charset="0"/>
              </a:rPr>
              <a:t>tigerlab</a:t>
            </a:r>
            <a:r>
              <a:rPr kumimoji="0" lang="en-GB" sz="1800" b="0" i="0" u="none" strike="noStrike" kern="1200" cap="none" spc="0" normalizeH="0" baseline="0" noProof="0" dirty="0">
                <a:ln>
                  <a:noFill/>
                </a:ln>
                <a:solidFill>
                  <a:srgbClr val="191B0E"/>
                </a:solidFill>
                <a:effectLst/>
                <a:uLnTx/>
                <a:uFillTx/>
                <a:ea typeface="Times New Roman" charset="0"/>
                <a:cs typeface="Times New Roman" charset="0"/>
              </a:rPr>
              <a:t> rolled out their first version of </a:t>
            </a:r>
            <a:r>
              <a:rPr kumimoji="0" lang="en-GB" sz="1800" b="0" i="0" u="none" strike="noStrike" kern="1200" cap="none" spc="0" normalizeH="0" baseline="0" noProof="0" dirty="0" err="1">
                <a:ln>
                  <a:noFill/>
                </a:ln>
                <a:solidFill>
                  <a:srgbClr val="191B0E"/>
                </a:solidFill>
                <a:effectLst/>
                <a:uLnTx/>
                <a:uFillTx/>
                <a:ea typeface="Times New Roman" charset="0"/>
                <a:cs typeface="Times New Roman" charset="0"/>
              </a:rPr>
              <a:t>tigerlab’s</a:t>
            </a:r>
            <a:r>
              <a:rPr kumimoji="0" lang="en-GB" sz="1800" b="0" i="0" u="none" strike="noStrike" kern="1200" cap="none" spc="0" normalizeH="0" baseline="0" noProof="0" dirty="0">
                <a:ln>
                  <a:noFill/>
                </a:ln>
                <a:solidFill>
                  <a:srgbClr val="191B0E"/>
                </a:solidFill>
                <a:effectLst/>
                <a:uLnTx/>
                <a:uFillTx/>
                <a:ea typeface="Times New Roman" charset="0"/>
                <a:cs typeface="Times New Roman" charset="0"/>
              </a:rPr>
              <a:t> “A1 INSURANCE - Business Suite” to </a:t>
            </a:r>
            <a:r>
              <a:rPr kumimoji="0" lang="en-GB" sz="1800" b="0" i="0" u="sng" strike="noStrike" kern="1200" cap="none" spc="0" normalizeH="0" baseline="0" noProof="0" dirty="0">
                <a:ln>
                  <a:noFill/>
                </a:ln>
                <a:solidFill>
                  <a:srgbClr val="191B0E"/>
                </a:solidFill>
                <a:effectLst/>
                <a:uLnTx/>
                <a:uFillTx/>
                <a:ea typeface="Times New Roman" charset="0"/>
                <a:cs typeface="Times New Roman" charset="0"/>
              </a:rPr>
              <a:t>Hannover RE (Asia) </a:t>
            </a:r>
            <a:r>
              <a:rPr kumimoji="0" lang="en-GB" sz="1800" b="0" i="0" u="none" strike="noStrike" kern="1200" cap="none" spc="0" normalizeH="0" baseline="0" noProof="0" dirty="0">
                <a:ln>
                  <a:noFill/>
                </a:ln>
                <a:solidFill>
                  <a:srgbClr val="191B0E"/>
                </a:solidFill>
                <a:effectLst/>
                <a:uLnTx/>
                <a:uFillTx/>
                <a:ea typeface="Times New Roman" charset="0"/>
                <a:cs typeface="Times New Roman" charset="0"/>
              </a:rPr>
              <a:t>clients to provide them a Software, which is based on the latest Insurance Industry trends </a:t>
            </a:r>
          </a:p>
          <a:p>
            <a:pPr marR="0" lvl="0" algn="l" defTabSz="914400" rtl="0" eaLnBrk="1" fontAlgn="auto" latinLnBrk="0" hangingPunct="1">
              <a:lnSpc>
                <a:spcPct val="94000"/>
              </a:lnSpc>
              <a:spcBef>
                <a:spcPts val="1000"/>
              </a:spcBef>
              <a:spcAft>
                <a:spcPts val="200"/>
              </a:spcAft>
              <a:buClrTx/>
              <a:buSzTx/>
              <a:buFont typeface="Arial" charset="0"/>
              <a:buChar char="•"/>
              <a:tabLst/>
              <a:defRPr/>
            </a:pPr>
            <a:r>
              <a:rPr kumimoji="0" lang="en-GB" sz="1800" b="0" i="0" u="none" strike="noStrike" kern="1200" cap="none" spc="0" normalizeH="0" baseline="0" noProof="0" dirty="0">
                <a:ln>
                  <a:noFill/>
                </a:ln>
                <a:solidFill>
                  <a:srgbClr val="191B0E"/>
                </a:solidFill>
                <a:effectLst/>
                <a:uLnTx/>
                <a:uFillTx/>
                <a:ea typeface="Times New Roman" charset="0"/>
                <a:cs typeface="Times New Roman" charset="0"/>
              </a:rPr>
              <a:t>2017: Company registration (subsidiary</a:t>
            </a:r>
            <a:r>
              <a:rPr kumimoji="0" lang="en-GB" sz="1800" b="0" i="0" u="none" strike="noStrike" kern="1200" cap="none" spc="0" normalizeH="0" baseline="0" noProof="0">
                <a:ln>
                  <a:noFill/>
                </a:ln>
                <a:solidFill>
                  <a:srgbClr val="191B0E"/>
                </a:solidFill>
                <a:effectLst/>
                <a:uLnTx/>
                <a:uFillTx/>
                <a:ea typeface="Times New Roman" charset="0"/>
                <a:cs typeface="Times New Roman" charset="0"/>
              </a:rPr>
              <a:t>)</a:t>
            </a:r>
            <a:r>
              <a:rPr kumimoji="0" lang="en-GB" sz="1800" b="0" i="0" u="none" strike="noStrike" kern="1200" cap="none" spc="0" normalizeH="0" noProof="0">
                <a:ln>
                  <a:noFill/>
                </a:ln>
                <a:solidFill>
                  <a:srgbClr val="191B0E"/>
                </a:solidFill>
                <a:effectLst/>
                <a:uLnTx/>
                <a:uFillTx/>
                <a:ea typeface="Times New Roman" charset="0"/>
                <a:cs typeface="Times New Roman" charset="0"/>
              </a:rPr>
              <a:t> </a:t>
            </a:r>
            <a:r>
              <a:rPr kumimoji="0" lang="en-GB" sz="1800" b="0" i="0" u="none" strike="noStrike" kern="1200" cap="none" spc="0" normalizeH="0" baseline="0" noProof="0">
                <a:ln>
                  <a:noFill/>
                </a:ln>
                <a:solidFill>
                  <a:srgbClr val="191B0E"/>
                </a:solidFill>
                <a:effectLst/>
                <a:uLnTx/>
                <a:uFillTx/>
                <a:ea typeface="Times New Roman" charset="0"/>
                <a:cs typeface="Times New Roman" charset="0"/>
              </a:rPr>
              <a:t>in </a:t>
            </a:r>
            <a:r>
              <a:rPr kumimoji="0" lang="en-GB" sz="1800" b="0" i="0" u="sng" strike="noStrike" kern="1200" cap="none" spc="0" normalizeH="0" baseline="0" noProof="0" dirty="0">
                <a:ln>
                  <a:noFill/>
                </a:ln>
                <a:solidFill>
                  <a:srgbClr val="191B0E"/>
                </a:solidFill>
                <a:effectLst/>
                <a:uLnTx/>
                <a:uFillTx/>
                <a:ea typeface="Times New Roman" charset="0"/>
                <a:cs typeface="Times New Roman" charset="0"/>
              </a:rPr>
              <a:t>UK (London) </a:t>
            </a:r>
            <a:endParaRPr kumimoji="0" lang="en-GB" sz="1800" b="0" i="0" u="none" strike="noStrike" kern="1200" cap="none" spc="0" normalizeH="0" baseline="0" noProof="0" dirty="0">
              <a:ln>
                <a:noFill/>
              </a:ln>
              <a:solidFill>
                <a:srgbClr val="191B0E"/>
              </a:solidFill>
              <a:effectLst/>
              <a:uLnTx/>
              <a:uFillTx/>
              <a:ea typeface="Times New Roman" charset="0"/>
              <a:cs typeface="Times New Roman" charset="0"/>
            </a:endParaRPr>
          </a:p>
          <a:p>
            <a:pPr lvl="0">
              <a:buFont typeface="Arial" charset="0"/>
              <a:buChar char="•"/>
              <a:defRPr/>
            </a:pPr>
            <a:r>
              <a:rPr lang="en-GB" sz="1800" dirty="0">
                <a:solidFill>
                  <a:srgbClr val="191B0E"/>
                </a:solidFill>
                <a:ea typeface="Times New Roman" charset="0"/>
                <a:cs typeface="Times New Roman" charset="0"/>
              </a:rPr>
              <a:t>Q1/2018</a:t>
            </a:r>
            <a:r>
              <a:rPr kumimoji="0" lang="en-GB" sz="1800" b="0" i="0" u="none" strike="noStrike" kern="1200" cap="none" spc="0" normalizeH="0" baseline="0" noProof="0" dirty="0">
                <a:ln>
                  <a:noFill/>
                </a:ln>
                <a:solidFill>
                  <a:srgbClr val="191B0E"/>
                </a:solidFill>
                <a:effectLst/>
                <a:uLnTx/>
                <a:uFillTx/>
                <a:ea typeface="Times New Roman" charset="0"/>
                <a:cs typeface="Times New Roman" charset="0"/>
              </a:rPr>
              <a:t>: Company</a:t>
            </a:r>
            <a:r>
              <a:rPr kumimoji="0" lang="en-GB" sz="1800" b="0" i="0" u="none" strike="noStrike" kern="1200" cap="none" spc="0" normalizeH="0" noProof="0" dirty="0">
                <a:ln>
                  <a:noFill/>
                </a:ln>
                <a:solidFill>
                  <a:srgbClr val="191B0E"/>
                </a:solidFill>
                <a:effectLst/>
                <a:uLnTx/>
                <a:uFillTx/>
                <a:ea typeface="Times New Roman" charset="0"/>
                <a:cs typeface="Times New Roman" charset="0"/>
              </a:rPr>
              <a:t> Registration </a:t>
            </a:r>
            <a:r>
              <a:rPr lang="en-GB" sz="1800" dirty="0">
                <a:solidFill>
                  <a:srgbClr val="191B0E"/>
                </a:solidFill>
                <a:ea typeface="Times New Roman" charset="0"/>
                <a:cs typeface="Times New Roman" charset="0"/>
              </a:rPr>
              <a:t>(subsidiary)</a:t>
            </a:r>
            <a:r>
              <a:rPr kumimoji="0" lang="en-GB" sz="1800" b="0" i="0" u="none" strike="noStrike" kern="1200" cap="none" spc="0" normalizeH="0" noProof="0" dirty="0">
                <a:ln>
                  <a:noFill/>
                </a:ln>
                <a:solidFill>
                  <a:srgbClr val="191B0E"/>
                </a:solidFill>
                <a:effectLst/>
                <a:uLnTx/>
                <a:uFillTx/>
                <a:ea typeface="Times New Roman" charset="0"/>
                <a:cs typeface="Times New Roman" charset="0"/>
              </a:rPr>
              <a:t> - </a:t>
            </a:r>
            <a:r>
              <a:rPr kumimoji="0" lang="en-GB" sz="1800" b="0" i="0" u="none" strike="noStrike" kern="1200" cap="none" spc="0" normalizeH="0" baseline="0" noProof="0" dirty="0">
                <a:ln>
                  <a:noFill/>
                </a:ln>
                <a:solidFill>
                  <a:srgbClr val="191B0E"/>
                </a:solidFill>
                <a:effectLst/>
                <a:uLnTx/>
                <a:uFillTx/>
                <a:ea typeface="Times New Roman" charset="0"/>
                <a:cs typeface="Times New Roman" charset="0"/>
              </a:rPr>
              <a:t>Service Team in </a:t>
            </a:r>
            <a:r>
              <a:rPr kumimoji="0" lang="en-GB" sz="1800" b="0" i="0" u="sng" strike="noStrike" kern="1200" cap="none" spc="0" normalizeH="0" baseline="0" noProof="0" dirty="0">
                <a:ln>
                  <a:noFill/>
                </a:ln>
                <a:solidFill>
                  <a:srgbClr val="191B0E"/>
                </a:solidFill>
                <a:effectLst/>
                <a:uLnTx/>
                <a:uFillTx/>
                <a:ea typeface="Times New Roman" charset="0"/>
                <a:cs typeface="Times New Roman" charset="0"/>
              </a:rPr>
              <a:t>Latvia (Riga) </a:t>
            </a:r>
          </a:p>
          <a:p>
            <a:pPr lvl="0">
              <a:buFont typeface="Arial" charset="0"/>
              <a:buChar char="•"/>
              <a:defRPr/>
            </a:pPr>
            <a:r>
              <a:rPr lang="en-GB" sz="1800" dirty="0">
                <a:solidFill>
                  <a:srgbClr val="191B0E"/>
                </a:solidFill>
                <a:ea typeface="Times New Roman" charset="0"/>
                <a:cs typeface="Times New Roman" charset="0"/>
              </a:rPr>
              <a:t>Q1/2018: Company registration (subsidiary) </a:t>
            </a:r>
            <a:r>
              <a:rPr lang="mr-IN" sz="1800" dirty="0">
                <a:solidFill>
                  <a:srgbClr val="191B0E"/>
                </a:solidFill>
                <a:ea typeface="Times New Roman" charset="0"/>
                <a:cs typeface="Times New Roman" charset="0"/>
              </a:rPr>
              <a:t>–</a:t>
            </a:r>
            <a:r>
              <a:rPr lang="en-GB" sz="1800" dirty="0">
                <a:solidFill>
                  <a:srgbClr val="191B0E"/>
                </a:solidFill>
                <a:ea typeface="Times New Roman" charset="0"/>
                <a:cs typeface="Times New Roman" charset="0"/>
              </a:rPr>
              <a:t> Sales and Service Team in </a:t>
            </a:r>
            <a:r>
              <a:rPr lang="en-GB" sz="1800" u="sng" dirty="0">
                <a:solidFill>
                  <a:srgbClr val="191B0E"/>
                </a:solidFill>
                <a:ea typeface="Times New Roman" charset="0"/>
                <a:cs typeface="Times New Roman" charset="0"/>
              </a:rPr>
              <a:t>Argentina (Buenos Aires)</a:t>
            </a:r>
            <a:endParaRPr kumimoji="0" lang="en-GB" sz="1800" b="0" i="0" u="sng" strike="noStrike" kern="1200" cap="none" spc="0" normalizeH="0" baseline="0" noProof="0" dirty="0">
              <a:ln>
                <a:noFill/>
              </a:ln>
              <a:solidFill>
                <a:srgbClr val="191B0E"/>
              </a:solidFill>
              <a:effectLst/>
              <a:uLnTx/>
              <a:uFillTx/>
              <a:ea typeface="Times New Roman" charset="0"/>
              <a:cs typeface="Times New Roman" charset="0"/>
            </a:endParaRPr>
          </a:p>
          <a:p>
            <a:pPr marR="0" lvl="0" algn="l" defTabSz="914400" rtl="0" eaLnBrk="1" fontAlgn="auto" latinLnBrk="0" hangingPunct="1">
              <a:lnSpc>
                <a:spcPct val="94000"/>
              </a:lnSpc>
              <a:spcBef>
                <a:spcPts val="1000"/>
              </a:spcBef>
              <a:spcAft>
                <a:spcPts val="200"/>
              </a:spcAft>
              <a:buClrTx/>
              <a:buSzTx/>
              <a:buFont typeface="Arial" charset="0"/>
              <a:buChar char="•"/>
              <a:tabLst/>
              <a:defRPr/>
            </a:pPr>
            <a:endParaRPr kumimoji="0" lang="en-GB" sz="1800" b="0" i="0" u="sng" strike="noStrike" kern="1200" cap="none" spc="0" normalizeH="0" baseline="0" noProof="0" dirty="0">
              <a:ln>
                <a:noFill/>
              </a:ln>
              <a:solidFill>
                <a:srgbClr val="191B0E"/>
              </a:solidFill>
              <a:effectLst/>
              <a:uLnTx/>
              <a:uFillTx/>
              <a:ea typeface="Times New Roman" charset="0"/>
              <a:cs typeface="Times New Roman" charset="0"/>
            </a:endParaRPr>
          </a:p>
          <a:p>
            <a:pPr marR="0" lvl="0" algn="l" defTabSz="914400" rtl="0" eaLnBrk="1" fontAlgn="auto" latinLnBrk="0" hangingPunct="1">
              <a:lnSpc>
                <a:spcPct val="94000"/>
              </a:lnSpc>
              <a:spcBef>
                <a:spcPts val="1000"/>
              </a:spcBef>
              <a:spcAft>
                <a:spcPts val="200"/>
              </a:spcAft>
              <a:buClrTx/>
              <a:buSzTx/>
              <a:buFont typeface="Arial" charset="0"/>
              <a:buChar char="•"/>
              <a:tabLst/>
              <a:defRPr/>
            </a:pPr>
            <a:endParaRPr kumimoji="0" lang="en-US" sz="1800" b="0" i="0" u="none" strike="noStrike" kern="1200" cap="none" spc="0" normalizeH="0" baseline="0" noProof="0" dirty="0">
              <a:ln>
                <a:noFill/>
              </a:ln>
              <a:solidFill>
                <a:srgbClr val="191B0E"/>
              </a:solidFill>
              <a:effectLst/>
              <a:uLnTx/>
              <a:uFillTx/>
              <a:ea typeface=""/>
              <a:cs typeface=""/>
            </a:endParaRPr>
          </a:p>
          <a:p>
            <a:pPr marR="0" lvl="0" algn="l" defTabSz="914400" rtl="0" eaLnBrk="1" fontAlgn="auto" latinLnBrk="0" hangingPunct="1">
              <a:lnSpc>
                <a:spcPct val="94000"/>
              </a:lnSpc>
              <a:spcBef>
                <a:spcPts val="1000"/>
              </a:spcBef>
              <a:spcAft>
                <a:spcPts val="200"/>
              </a:spcAft>
              <a:buClrTx/>
              <a:buSzTx/>
              <a:buFont typeface="Arial" charset="0"/>
              <a:buChar char="•"/>
              <a:tabLst/>
              <a:defRPr/>
            </a:pPr>
            <a:endParaRPr kumimoji="0" lang="en-US" sz="1800" b="0" i="0" u="none" strike="noStrike" kern="1200" cap="none" spc="0" normalizeH="0" baseline="0" noProof="0" dirty="0">
              <a:ln>
                <a:noFill/>
              </a:ln>
              <a:solidFill>
                <a:srgbClr val="191B0E"/>
              </a:solidFill>
              <a:effectLst/>
              <a:uLnTx/>
              <a:uFillTx/>
              <a:ea typeface=""/>
              <a:cs typeface=""/>
            </a:endParaRPr>
          </a:p>
          <a:p>
            <a:pPr marR="0" lvl="0" algn="l" defTabSz="914400" rtl="0" eaLnBrk="1" fontAlgn="auto" latinLnBrk="0" hangingPunct="1">
              <a:lnSpc>
                <a:spcPct val="94000"/>
              </a:lnSpc>
              <a:spcBef>
                <a:spcPts val="1000"/>
              </a:spcBef>
              <a:spcAft>
                <a:spcPts val="200"/>
              </a:spcAft>
              <a:buClrTx/>
              <a:buSzTx/>
              <a:buFont typeface="Arial" charset="0"/>
              <a:buChar char="•"/>
              <a:tabLst/>
              <a:defRPr/>
            </a:pPr>
            <a:endParaRPr kumimoji="0" lang="en-US" sz="1800" b="0" i="0" u="none" strike="noStrike" kern="1200" cap="none" spc="0" normalizeH="0" baseline="0" noProof="0" dirty="0">
              <a:ln>
                <a:noFill/>
              </a:ln>
              <a:solidFill>
                <a:srgbClr val="191B0E"/>
              </a:solidFill>
              <a:effectLst/>
              <a:uLnTx/>
              <a:uFillTx/>
              <a:ea typeface=""/>
              <a:cs typeface=""/>
            </a:endParaRPr>
          </a:p>
          <a:p>
            <a:pPr marR="0" lvl="0" algn="l" defTabSz="914400" rtl="0" eaLnBrk="1" fontAlgn="auto" latinLnBrk="0" hangingPunct="1">
              <a:lnSpc>
                <a:spcPct val="94000"/>
              </a:lnSpc>
              <a:spcBef>
                <a:spcPts val="1000"/>
              </a:spcBef>
              <a:spcAft>
                <a:spcPts val="200"/>
              </a:spcAft>
              <a:buClrTx/>
              <a:buSzTx/>
              <a:buFont typeface="Arial" charset="0"/>
              <a:buChar char="•"/>
              <a:tabLst/>
              <a:defRPr/>
            </a:pPr>
            <a:endParaRPr kumimoji="0" lang="en-US" sz="1800" b="0" i="0" u="none" strike="noStrike" kern="1200" cap="none" spc="0" normalizeH="0" baseline="0" noProof="0" dirty="0">
              <a:ln>
                <a:noFill/>
              </a:ln>
              <a:solidFill>
                <a:srgbClr val="191B0E"/>
              </a:solidFill>
              <a:effectLst/>
              <a:uLnTx/>
              <a:uFillTx/>
              <a:ea typeface=""/>
              <a:cs typeface=""/>
            </a:endParaRPr>
          </a:p>
          <a:p>
            <a:pPr marR="0" lvl="0" algn="l" defTabSz="914400" rtl="0" eaLnBrk="1" fontAlgn="auto" latinLnBrk="0" hangingPunct="1">
              <a:lnSpc>
                <a:spcPct val="94000"/>
              </a:lnSpc>
              <a:spcBef>
                <a:spcPts val="1000"/>
              </a:spcBef>
              <a:spcAft>
                <a:spcPts val="200"/>
              </a:spcAft>
              <a:buClrTx/>
              <a:buSzTx/>
              <a:buFont typeface="Arial" charset="0"/>
              <a:buChar char="•"/>
              <a:tabLst/>
              <a:defRPr/>
            </a:pPr>
            <a:endParaRPr kumimoji="0" lang="en-US" sz="1800" b="0" i="0" u="none" strike="noStrike" kern="1200" cap="none" spc="0" normalizeH="0" baseline="0" noProof="0" dirty="0">
              <a:ln>
                <a:noFill/>
              </a:ln>
              <a:solidFill>
                <a:srgbClr val="191B0E"/>
              </a:solidFill>
              <a:effectLst/>
              <a:uLnTx/>
              <a:uFillTx/>
              <a:ea typeface=""/>
              <a:cs typeface=""/>
            </a:endParaRPr>
          </a:p>
        </p:txBody>
      </p:sp>
    </p:spTree>
    <p:extLst>
      <p:ext uri="{BB962C8B-B14F-4D97-AF65-F5344CB8AC3E}">
        <p14:creationId xmlns:p14="http://schemas.microsoft.com/office/powerpoint/2010/main" val="615168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2"/>
          <p:cNvSpPr txBox="1">
            <a:spLocks/>
          </p:cNvSpPr>
          <p:nvPr/>
        </p:nvSpPr>
        <p:spPr>
          <a:xfrm>
            <a:off x="864000" y="360000"/>
            <a:ext cx="10189029" cy="55421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3600" dirty="0">
                <a:solidFill>
                  <a:schemeClr val="bg1"/>
                </a:solidFill>
                <a:latin typeface="Kefa" charset="0"/>
                <a:ea typeface="Kefa" charset="0"/>
                <a:cs typeface="Kefa" charset="0"/>
              </a:rPr>
              <a:t>Pricing Models</a:t>
            </a:r>
            <a:endParaRPr lang="en-US" sz="1200" dirty="0">
              <a:solidFill>
                <a:schemeClr val="bg1"/>
              </a:solidFill>
              <a:latin typeface="Kefa" charset="0"/>
              <a:ea typeface="Kefa" charset="0"/>
              <a:cs typeface="Kefa" charset="0"/>
            </a:endParaRPr>
          </a:p>
        </p:txBody>
      </p:sp>
      <p:sp>
        <p:nvSpPr>
          <p:cNvPr id="6" name="TextBox 5"/>
          <p:cNvSpPr txBox="1"/>
          <p:nvPr/>
        </p:nvSpPr>
        <p:spPr>
          <a:xfrm>
            <a:off x="2160000" y="1800000"/>
            <a:ext cx="7771230" cy="5324535"/>
          </a:xfrm>
          <a:prstGeom prst="rect">
            <a:avLst/>
          </a:prstGeom>
          <a:noFill/>
        </p:spPr>
        <p:txBody>
          <a:bodyPr wrap="none" rtlCol="0">
            <a:spAutoFit/>
          </a:bodyPr>
          <a:lstStyle/>
          <a:p>
            <a:r>
              <a:rPr lang="en-US" sz="2000" dirty="0"/>
              <a:t>The Software is priced on the Clients GWP (GROSS WRITTEN PREMIUM). </a:t>
            </a:r>
            <a:br>
              <a:rPr lang="en-US" sz="2000" dirty="0"/>
            </a:br>
            <a:r>
              <a:rPr lang="en-US" sz="2000" dirty="0"/>
              <a:t>The Percentage is based on the Software scope and expected Volume. </a:t>
            </a:r>
          </a:p>
          <a:p>
            <a:endParaRPr lang="en-US" sz="2000" dirty="0"/>
          </a:p>
          <a:p>
            <a:r>
              <a:rPr lang="en-US" sz="2000" dirty="0"/>
              <a:t>      SCOPE, either based on the whole </a:t>
            </a:r>
          </a:p>
          <a:p>
            <a:pPr marL="1257300" lvl="2" indent="-342900">
              <a:buFont typeface="Arial" charset="0"/>
              <a:buChar char="•"/>
            </a:pPr>
            <a:endParaRPr lang="en-US" sz="2000" dirty="0"/>
          </a:p>
          <a:p>
            <a:pPr marL="1257300" lvl="2" indent="-342900">
              <a:buFont typeface="Arial" charset="0"/>
              <a:buChar char="•"/>
            </a:pPr>
            <a:r>
              <a:rPr lang="en-US" sz="2000" dirty="0" err="1"/>
              <a:t>tigerlab</a:t>
            </a:r>
            <a:r>
              <a:rPr lang="en-US" sz="2000" dirty="0"/>
              <a:t> INSURANCE Business Suite </a:t>
            </a:r>
          </a:p>
          <a:p>
            <a:pPr marL="800100" lvl="1" indent="-342900">
              <a:buFont typeface="Arial" charset="0"/>
              <a:buChar char="•"/>
            </a:pPr>
            <a:endParaRPr lang="en-US" sz="2000" dirty="0"/>
          </a:p>
          <a:p>
            <a:pPr marL="800100" lvl="1" indent="-342900">
              <a:buFont typeface="Arial" charset="0"/>
              <a:buChar char="•"/>
            </a:pPr>
            <a:endParaRPr lang="en-US" sz="2000" dirty="0"/>
          </a:p>
          <a:p>
            <a:pPr marL="800100" lvl="1" indent="-342900">
              <a:buFont typeface="Arial" charset="0"/>
              <a:buChar char="•"/>
            </a:pPr>
            <a:endParaRPr lang="en-US" sz="2000" dirty="0"/>
          </a:p>
          <a:p>
            <a:pPr marL="800100" lvl="1" indent="-342900">
              <a:buFont typeface="Arial" charset="0"/>
              <a:buChar char="•"/>
            </a:pPr>
            <a:r>
              <a:rPr lang="en-US" sz="2000" dirty="0"/>
              <a:t>Quote and Sales Module </a:t>
            </a:r>
          </a:p>
          <a:p>
            <a:pPr marL="800100" lvl="1" indent="-342900">
              <a:buFont typeface="Arial" charset="0"/>
              <a:buChar char="•"/>
            </a:pPr>
            <a:r>
              <a:rPr lang="en-US" sz="2000" dirty="0"/>
              <a:t>Claim Submission/Management Module </a:t>
            </a:r>
          </a:p>
          <a:p>
            <a:pPr marL="800100" lvl="1" indent="-342900">
              <a:buFont typeface="Arial" charset="0"/>
              <a:buChar char="•"/>
            </a:pPr>
            <a:r>
              <a:rPr lang="en-US" sz="2000" dirty="0"/>
              <a:t>Customer Service Portal Module </a:t>
            </a:r>
          </a:p>
          <a:p>
            <a:pPr marL="800100" lvl="1" indent="-342900">
              <a:buFont typeface="Arial" charset="0"/>
              <a:buChar char="•"/>
            </a:pPr>
            <a:r>
              <a:rPr lang="en-US" sz="2000" dirty="0"/>
              <a:t>Back Office Solution </a:t>
            </a:r>
          </a:p>
          <a:p>
            <a:pPr marL="800100" lvl="1" indent="-342900">
              <a:buFont typeface="Arial" charset="0"/>
              <a:buChar char="•"/>
            </a:pPr>
            <a:endParaRPr lang="en-US" sz="2000" dirty="0"/>
          </a:p>
          <a:p>
            <a:pPr marL="800100" lvl="1" indent="-342900">
              <a:buFont typeface="Arial" charset="0"/>
              <a:buChar char="•"/>
            </a:pPr>
            <a:endParaRPr lang="en-US" sz="2000" dirty="0"/>
          </a:p>
          <a:p>
            <a:pPr marL="342900" indent="-342900">
              <a:buFont typeface="Arial" charset="0"/>
              <a:buChar char="•"/>
            </a:pPr>
            <a:endParaRPr lang="en-US" sz="2000" dirty="0"/>
          </a:p>
          <a:p>
            <a:endParaRPr lang="en-US" sz="2000" dirty="0"/>
          </a:p>
        </p:txBody>
      </p:sp>
      <p:sp>
        <p:nvSpPr>
          <p:cNvPr id="5" name="Slide Number Placeholder 4"/>
          <p:cNvSpPr>
            <a:spLocks noGrp="1"/>
          </p:cNvSpPr>
          <p:nvPr>
            <p:ph type="sldNum" sz="quarter" idx="12"/>
          </p:nvPr>
        </p:nvSpPr>
        <p:spPr/>
        <p:txBody>
          <a:bodyPr/>
          <a:lstStyle/>
          <a:p>
            <a:fld id="{8DCBC0E4-DBA0-48B1-A4A8-062813EEAD86}" type="slidenum">
              <a:rPr lang="id-ID" smtClean="0"/>
              <a:pPr/>
              <a:t>20</a:t>
            </a:fld>
            <a:endParaRPr lang="id-ID" dirty="0"/>
          </a:p>
        </p:txBody>
      </p:sp>
      <p:sp>
        <p:nvSpPr>
          <p:cNvPr id="2" name="TextBox 1"/>
          <p:cNvSpPr txBox="1"/>
          <p:nvPr/>
        </p:nvSpPr>
        <p:spPr>
          <a:xfrm>
            <a:off x="2507472" y="4092935"/>
            <a:ext cx="3990388" cy="369332"/>
          </a:xfrm>
          <a:prstGeom prst="rect">
            <a:avLst/>
          </a:prstGeom>
          <a:noFill/>
        </p:spPr>
        <p:txBody>
          <a:bodyPr wrap="none" rtlCol="0">
            <a:spAutoFit/>
          </a:bodyPr>
          <a:lstStyle/>
          <a:p>
            <a:r>
              <a:rPr lang="en-US" dirty="0"/>
              <a:t>or calculated individual on each Module </a:t>
            </a:r>
          </a:p>
        </p:txBody>
      </p:sp>
    </p:spTree>
    <p:extLst>
      <p:ext uri="{BB962C8B-B14F-4D97-AF65-F5344CB8AC3E}">
        <p14:creationId xmlns:p14="http://schemas.microsoft.com/office/powerpoint/2010/main" val="1809927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2"/>
          <p:cNvSpPr txBox="1">
            <a:spLocks/>
          </p:cNvSpPr>
          <p:nvPr/>
        </p:nvSpPr>
        <p:spPr>
          <a:xfrm>
            <a:off x="864000" y="360000"/>
            <a:ext cx="10189029" cy="55421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3600" dirty="0">
                <a:solidFill>
                  <a:schemeClr val="bg1"/>
                </a:solidFill>
                <a:latin typeface="Kefa" charset="0"/>
                <a:ea typeface="Kefa" charset="0"/>
                <a:cs typeface="Kefa" charset="0"/>
              </a:rPr>
              <a:t>NO Upfront Costs</a:t>
            </a:r>
            <a:endParaRPr lang="en-US" sz="1200" dirty="0">
              <a:solidFill>
                <a:schemeClr val="bg1"/>
              </a:solidFill>
              <a:latin typeface="Kefa" charset="0"/>
              <a:ea typeface="Kefa" charset="0"/>
              <a:cs typeface="Kefa" charset="0"/>
            </a:endParaRPr>
          </a:p>
        </p:txBody>
      </p:sp>
      <p:sp>
        <p:nvSpPr>
          <p:cNvPr id="8" name="TextBox 7"/>
          <p:cNvSpPr txBox="1"/>
          <p:nvPr/>
        </p:nvSpPr>
        <p:spPr>
          <a:xfrm>
            <a:off x="2160000" y="1800000"/>
            <a:ext cx="8711871" cy="3785652"/>
          </a:xfrm>
          <a:prstGeom prst="rect">
            <a:avLst/>
          </a:prstGeom>
          <a:noFill/>
        </p:spPr>
        <p:txBody>
          <a:bodyPr wrap="square" rtlCol="0">
            <a:spAutoFit/>
          </a:bodyPr>
          <a:lstStyle/>
          <a:p>
            <a:pPr marL="285750" indent="-285750">
              <a:buFont typeface="Arial" charset="0"/>
              <a:buChar char="•"/>
            </a:pPr>
            <a:r>
              <a:rPr lang="en-US" sz="2000" dirty="0"/>
              <a:t>NO Installation Cost, which includes all task to Go Live, e.g. </a:t>
            </a:r>
          </a:p>
          <a:p>
            <a:pPr marL="285750" indent="-285750">
              <a:buFont typeface="Arial" charset="0"/>
              <a:buChar char="•"/>
            </a:pPr>
            <a:endParaRPr lang="en-US" sz="2000" dirty="0"/>
          </a:p>
          <a:p>
            <a:pPr marL="800100" lvl="1" indent="-342900">
              <a:buSzPct val="75000"/>
              <a:buFont typeface="Wingdings" charset="2"/>
              <a:buChar char="Ø"/>
            </a:pPr>
            <a:r>
              <a:rPr lang="en-US" sz="2000" dirty="0"/>
              <a:t>Product Configuration </a:t>
            </a:r>
          </a:p>
          <a:p>
            <a:pPr marL="800100" lvl="1" indent="-342900">
              <a:buSzPct val="75000"/>
              <a:buFont typeface="Wingdings" charset="2"/>
              <a:buChar char="Ø"/>
            </a:pPr>
            <a:r>
              <a:rPr lang="en-US" sz="2000" dirty="0"/>
              <a:t>Pricing Setup</a:t>
            </a:r>
          </a:p>
          <a:p>
            <a:pPr marL="800100" lvl="1" indent="-342900">
              <a:buSzPct val="75000"/>
              <a:buFont typeface="Wingdings" charset="2"/>
              <a:buChar char="Ø"/>
            </a:pPr>
            <a:r>
              <a:rPr lang="en-US" sz="2000" dirty="0"/>
              <a:t>Templates (Certificate, Quotation)</a:t>
            </a:r>
          </a:p>
          <a:p>
            <a:pPr marL="800100" lvl="1" indent="-342900">
              <a:buSzPct val="75000"/>
              <a:buFont typeface="Wingdings" charset="2"/>
              <a:buChar char="Ø"/>
            </a:pPr>
            <a:r>
              <a:rPr lang="en-US" sz="2000" dirty="0"/>
              <a:t>Layout (look and feel) </a:t>
            </a:r>
          </a:p>
          <a:p>
            <a:pPr marL="800100" lvl="1" indent="-342900">
              <a:buSzPct val="75000"/>
              <a:buFont typeface="Wingdings" charset="2"/>
              <a:buChar char="Ø"/>
            </a:pPr>
            <a:r>
              <a:rPr lang="en-US" sz="2000" dirty="0"/>
              <a:t>Process configuration (Views &amp; Fields)</a:t>
            </a:r>
          </a:p>
          <a:p>
            <a:pPr marL="800100" lvl="1" indent="-342900">
              <a:buSzPct val="75000"/>
              <a:buFont typeface="Wingdings" charset="2"/>
              <a:buChar char="Ø"/>
            </a:pPr>
            <a:r>
              <a:rPr lang="en-US" sz="2000" dirty="0"/>
              <a:t>and more  </a:t>
            </a:r>
          </a:p>
          <a:p>
            <a:pPr marL="800100" lvl="1" indent="-342900">
              <a:buSzPct val="75000"/>
              <a:buFont typeface="Wingdings" charset="2"/>
              <a:buChar char="Ø"/>
            </a:pPr>
            <a:endParaRPr lang="en-US" sz="2000" dirty="0"/>
          </a:p>
          <a:p>
            <a:pPr marL="285750" indent="-285750">
              <a:buFont typeface="Arial" charset="0"/>
              <a:buChar char="•"/>
            </a:pPr>
            <a:r>
              <a:rPr lang="en-US" sz="2000" dirty="0"/>
              <a:t>NO Software License fee or User based fee</a:t>
            </a:r>
          </a:p>
          <a:p>
            <a:pPr marL="285750" indent="-285750">
              <a:buFont typeface="Arial" charset="0"/>
              <a:buChar char="•"/>
            </a:pPr>
            <a:endParaRPr lang="en-US" sz="2000" dirty="0"/>
          </a:p>
          <a:p>
            <a:pPr marL="285750" indent="-285750">
              <a:buFont typeface="Arial" charset="0"/>
              <a:buChar char="•"/>
            </a:pPr>
            <a:r>
              <a:rPr lang="en-US" sz="2000" dirty="0"/>
              <a:t>NO Maintenance / Upgrade Fee  </a:t>
            </a:r>
          </a:p>
        </p:txBody>
      </p:sp>
      <p:sp>
        <p:nvSpPr>
          <p:cNvPr id="5" name="Slide Number Placeholder 4"/>
          <p:cNvSpPr>
            <a:spLocks noGrp="1"/>
          </p:cNvSpPr>
          <p:nvPr>
            <p:ph type="sldNum" sz="quarter" idx="12"/>
          </p:nvPr>
        </p:nvSpPr>
        <p:spPr/>
        <p:txBody>
          <a:bodyPr/>
          <a:lstStyle/>
          <a:p>
            <a:fld id="{8DCBC0E4-DBA0-48B1-A4A8-062813EEAD86}" type="slidenum">
              <a:rPr lang="id-ID" smtClean="0"/>
              <a:pPr/>
              <a:t>21</a:t>
            </a:fld>
            <a:endParaRPr lang="id-ID" dirty="0"/>
          </a:p>
        </p:txBody>
      </p:sp>
    </p:spTree>
    <p:extLst>
      <p:ext uri="{BB962C8B-B14F-4D97-AF65-F5344CB8AC3E}">
        <p14:creationId xmlns:p14="http://schemas.microsoft.com/office/powerpoint/2010/main" val="1841393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2"/>
          <p:cNvSpPr txBox="1">
            <a:spLocks/>
          </p:cNvSpPr>
          <p:nvPr/>
        </p:nvSpPr>
        <p:spPr>
          <a:xfrm>
            <a:off x="864000" y="360000"/>
            <a:ext cx="10189029" cy="55421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3600" dirty="0">
                <a:solidFill>
                  <a:schemeClr val="bg1"/>
                </a:solidFill>
                <a:latin typeface="Kefa" charset="0"/>
                <a:ea typeface="Kefa" charset="0"/>
                <a:cs typeface="Kefa" charset="0"/>
              </a:rPr>
              <a:t>Add On Service Costs </a:t>
            </a:r>
            <a:endParaRPr lang="en-US" sz="1200" dirty="0">
              <a:solidFill>
                <a:schemeClr val="bg1"/>
              </a:solidFill>
              <a:latin typeface="Kefa" charset="0"/>
              <a:ea typeface="Kefa" charset="0"/>
              <a:cs typeface="Kefa" charset="0"/>
            </a:endParaRPr>
          </a:p>
        </p:txBody>
      </p:sp>
      <p:sp>
        <p:nvSpPr>
          <p:cNvPr id="2" name="Rectangle 1"/>
          <p:cNvSpPr/>
          <p:nvPr/>
        </p:nvSpPr>
        <p:spPr>
          <a:xfrm>
            <a:off x="2160000" y="1800000"/>
            <a:ext cx="7617046" cy="3170099"/>
          </a:xfrm>
          <a:prstGeom prst="rect">
            <a:avLst/>
          </a:prstGeom>
        </p:spPr>
        <p:txBody>
          <a:bodyPr wrap="square">
            <a:spAutoFit/>
          </a:bodyPr>
          <a:lstStyle/>
          <a:p>
            <a:pPr marL="285750" indent="-285750">
              <a:buFont typeface="Arial" charset="0"/>
              <a:buChar char="•"/>
            </a:pPr>
            <a:r>
              <a:rPr lang="en-US" sz="2000" dirty="0"/>
              <a:t>Software hosting </a:t>
            </a:r>
          </a:p>
          <a:p>
            <a:pPr marL="285750" indent="-285750">
              <a:buFont typeface="Arial" charset="0"/>
              <a:buChar char="•"/>
            </a:pPr>
            <a:endParaRPr lang="en-US" sz="2000" dirty="0"/>
          </a:p>
          <a:p>
            <a:r>
              <a:rPr lang="en-US" sz="2000" dirty="0"/>
              <a:t>monthly AWS Hosting fees will be charged to client. No additional fees on the AWS administration</a:t>
            </a:r>
          </a:p>
          <a:p>
            <a:endParaRPr lang="en-US" sz="2000" dirty="0"/>
          </a:p>
          <a:p>
            <a:pPr marL="285750" indent="-285750">
              <a:buFont typeface="Arial" charset="0"/>
              <a:buChar char="•"/>
            </a:pPr>
            <a:r>
              <a:rPr lang="en-US" sz="2000" dirty="0"/>
              <a:t>Additional Services </a:t>
            </a:r>
          </a:p>
          <a:p>
            <a:pPr marL="800100" lvl="1" indent="-342900">
              <a:buSzPct val="75000"/>
              <a:buFont typeface="Wingdings" charset="2"/>
              <a:buChar char="Ø"/>
            </a:pPr>
            <a:r>
              <a:rPr lang="en-US" sz="2000" dirty="0"/>
              <a:t>Data Migration </a:t>
            </a:r>
          </a:p>
          <a:p>
            <a:pPr marL="800100" lvl="1" indent="-342900">
              <a:buSzPct val="75000"/>
              <a:buFont typeface="Wingdings" charset="2"/>
              <a:buChar char="Ø"/>
            </a:pPr>
            <a:r>
              <a:rPr lang="en-US" sz="2000" dirty="0"/>
              <a:t>3</a:t>
            </a:r>
            <a:r>
              <a:rPr lang="en-US" sz="2000" baseline="30000" dirty="0"/>
              <a:t>rd</a:t>
            </a:r>
            <a:r>
              <a:rPr lang="en-US" sz="2000" dirty="0"/>
              <a:t> Party Integrations (like BI, Telephone System Accounting, </a:t>
            </a:r>
            <a:r>
              <a:rPr lang="mr-IN" sz="2000" dirty="0"/>
              <a:t>…</a:t>
            </a:r>
            <a:r>
              <a:rPr lang="de-DE" sz="2000" dirty="0"/>
              <a:t>) </a:t>
            </a:r>
            <a:endParaRPr lang="en-US" sz="2000" dirty="0"/>
          </a:p>
          <a:p>
            <a:pPr marL="800100" lvl="1" indent="-342900">
              <a:buSzPct val="75000"/>
              <a:buFont typeface="Wingdings" charset="2"/>
              <a:buChar char="Ø"/>
            </a:pPr>
            <a:r>
              <a:rPr lang="en-US" sz="2000" dirty="0"/>
              <a:t>Software Requirements, which are specific for Clients need and cant be reused for the Insurance Industry Standards</a:t>
            </a:r>
          </a:p>
        </p:txBody>
      </p:sp>
      <p:sp>
        <p:nvSpPr>
          <p:cNvPr id="6" name="Slide Number Placeholder 5"/>
          <p:cNvSpPr>
            <a:spLocks noGrp="1"/>
          </p:cNvSpPr>
          <p:nvPr>
            <p:ph type="sldNum" sz="quarter" idx="12"/>
          </p:nvPr>
        </p:nvSpPr>
        <p:spPr/>
        <p:txBody>
          <a:bodyPr/>
          <a:lstStyle/>
          <a:p>
            <a:fld id="{8DCBC0E4-DBA0-48B1-A4A8-062813EEAD86}" type="slidenum">
              <a:rPr lang="id-ID" smtClean="0"/>
              <a:pPr/>
              <a:t>22</a:t>
            </a:fld>
            <a:endParaRPr lang="id-ID" dirty="0"/>
          </a:p>
        </p:txBody>
      </p:sp>
    </p:spTree>
    <p:extLst>
      <p:ext uri="{BB962C8B-B14F-4D97-AF65-F5344CB8AC3E}">
        <p14:creationId xmlns:p14="http://schemas.microsoft.com/office/powerpoint/2010/main" val="582909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Website</a:t>
            </a:r>
          </a:p>
          <a:p>
            <a:pPr lvl="1"/>
            <a:r>
              <a:rPr lang="en-US" dirty="0"/>
              <a:t>Product Website: </a:t>
            </a:r>
            <a:r>
              <a:rPr lang="en-US" dirty="0">
                <a:effectLst>
                  <a:outerShdw blurRad="50800" dist="50800" dir="5400000" algn="ctr" rotWithShape="0">
                    <a:schemeClr val="bg1"/>
                  </a:outerShdw>
                </a:effectLst>
                <a:hlinkClick r:id="rId3"/>
              </a:rPr>
              <a:t>http://www.insurance-software.info</a:t>
            </a:r>
            <a:endParaRPr lang="en-US" dirty="0">
              <a:effectLst>
                <a:outerShdw blurRad="50800" dist="50800" dir="5400000" algn="ctr" rotWithShape="0">
                  <a:schemeClr val="bg1"/>
                </a:outerShdw>
              </a:effectLst>
            </a:endParaRPr>
          </a:p>
          <a:p>
            <a:pPr lvl="1"/>
            <a:r>
              <a:rPr lang="en-US" dirty="0"/>
              <a:t>Company Website: </a:t>
            </a:r>
            <a:r>
              <a:rPr lang="en-US" dirty="0">
                <a:hlinkClick r:id="rId4"/>
              </a:rPr>
              <a:t>http://www.tigerlab.com/</a:t>
            </a:r>
            <a:endParaRPr lang="en-US" dirty="0"/>
          </a:p>
          <a:p>
            <a:pPr>
              <a:buFont typeface="Wingdings" panose="05000000000000000000" pitchFamily="2" charset="2"/>
              <a:buChar char="ü"/>
            </a:pPr>
            <a:endParaRPr lang="en-US" dirty="0"/>
          </a:p>
          <a:p>
            <a:r>
              <a:rPr lang="en-US" dirty="0"/>
              <a:t>Product Demo: </a:t>
            </a:r>
          </a:p>
          <a:p>
            <a:pPr lvl="1"/>
            <a:r>
              <a:rPr lang="en-US" dirty="0"/>
              <a:t>B2C Quote and Sales Demo: </a:t>
            </a:r>
            <a:r>
              <a:rPr lang="en-US" dirty="0">
                <a:hlinkClick r:id="rId5"/>
              </a:rPr>
              <a:t>http://demo52.insurance-software.info</a:t>
            </a:r>
            <a:endParaRPr lang="en-US" dirty="0"/>
          </a:p>
          <a:p>
            <a:pPr lvl="1"/>
            <a:r>
              <a:rPr lang="en-US" dirty="0"/>
              <a:t>Business Suite Demo: To be provided upon request</a:t>
            </a:r>
          </a:p>
          <a:p>
            <a:pPr>
              <a:buFont typeface="Wingdings" panose="05000000000000000000" pitchFamily="2" charset="2"/>
              <a:buChar char="ü"/>
            </a:pPr>
            <a:endParaRPr lang="en-US" dirty="0"/>
          </a:p>
          <a:p>
            <a:r>
              <a:rPr lang="en-US" dirty="0"/>
              <a:t>Video &amp; More: </a:t>
            </a:r>
          </a:p>
          <a:p>
            <a:pPr lvl="1"/>
            <a:r>
              <a:rPr lang="en-US" dirty="0"/>
              <a:t>Short Product Intro Video (3min): </a:t>
            </a:r>
            <a:r>
              <a:rPr lang="en-US" dirty="0">
                <a:hlinkClick r:id="rId6"/>
              </a:rPr>
              <a:t>https://youtu.be/9Edn__OpkYA</a:t>
            </a:r>
            <a:endParaRPr lang="en-US" dirty="0"/>
          </a:p>
          <a:p>
            <a:pPr lvl="1"/>
            <a:r>
              <a:rPr lang="en-US" dirty="0"/>
              <a:t>Screenshot handouts: (</a:t>
            </a:r>
            <a:r>
              <a:rPr lang="en-US" dirty="0">
                <a:hlinkClick r:id="rId7"/>
              </a:rPr>
              <a:t>click here to download</a:t>
            </a:r>
            <a:r>
              <a:rPr lang="en-US" dirty="0"/>
              <a:t>) </a:t>
            </a:r>
          </a:p>
          <a:p>
            <a:pPr lvl="1"/>
            <a:endParaRPr lang="en-US" dirty="0"/>
          </a:p>
          <a:p>
            <a:pPr>
              <a:buFont typeface="Wingdings" panose="05000000000000000000" pitchFamily="2" charset="2"/>
              <a:buChar char="q"/>
            </a:pPr>
            <a:endParaRPr lang="en-US" dirty="0"/>
          </a:p>
        </p:txBody>
      </p:sp>
      <p:sp>
        <p:nvSpPr>
          <p:cNvPr id="5" name="Content Placeholder 2"/>
          <p:cNvSpPr txBox="1">
            <a:spLocks/>
          </p:cNvSpPr>
          <p:nvPr/>
        </p:nvSpPr>
        <p:spPr>
          <a:xfrm>
            <a:off x="864000" y="360000"/>
            <a:ext cx="10189029" cy="55421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3600" dirty="0">
                <a:solidFill>
                  <a:schemeClr val="bg1"/>
                </a:solidFill>
                <a:latin typeface="Kefa" charset="0"/>
                <a:ea typeface="Kefa" charset="0"/>
                <a:cs typeface="Kefa" charset="0"/>
              </a:rPr>
              <a:t>More Information</a:t>
            </a:r>
            <a:endParaRPr lang="en-US" sz="1200" dirty="0">
              <a:solidFill>
                <a:schemeClr val="bg1"/>
              </a:solidFill>
              <a:latin typeface="Kefa" charset="0"/>
              <a:ea typeface="Kefa" charset="0"/>
              <a:cs typeface="Kefa" charset="0"/>
            </a:endParaRPr>
          </a:p>
        </p:txBody>
      </p:sp>
      <p:sp>
        <p:nvSpPr>
          <p:cNvPr id="4" name="Slide Number Placeholder 5"/>
          <p:cNvSpPr>
            <a:spLocks noGrp="1"/>
          </p:cNvSpPr>
          <p:nvPr>
            <p:ph type="sldNum" sz="quarter" idx="12"/>
          </p:nvPr>
        </p:nvSpPr>
        <p:spPr>
          <a:xfrm>
            <a:off x="8610600" y="6356350"/>
            <a:ext cx="2743200" cy="365125"/>
          </a:xfrm>
        </p:spPr>
        <p:txBody>
          <a:bodyPr/>
          <a:lstStyle/>
          <a:p>
            <a:r>
              <a:rPr lang="id-ID" dirty="0"/>
              <a:t>19</a:t>
            </a:r>
          </a:p>
        </p:txBody>
      </p:sp>
    </p:spTree>
    <p:extLst>
      <p:ext uri="{BB962C8B-B14F-4D97-AF65-F5344CB8AC3E}">
        <p14:creationId xmlns:p14="http://schemas.microsoft.com/office/powerpoint/2010/main" val="1515495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Client Insights </a:t>
            </a:r>
          </a:p>
        </p:txBody>
      </p:sp>
      <p:sp>
        <p:nvSpPr>
          <p:cNvPr id="4" name="Slide Number Placeholder 3"/>
          <p:cNvSpPr>
            <a:spLocks noGrp="1"/>
          </p:cNvSpPr>
          <p:nvPr>
            <p:ph type="sldNum" sz="quarter" idx="12"/>
          </p:nvPr>
        </p:nvSpPr>
        <p:spPr/>
        <p:txBody>
          <a:bodyPr/>
          <a:lstStyle/>
          <a:p>
            <a:fld id="{8DCBC0E4-DBA0-48B1-A4A8-062813EEAD86}" type="slidenum">
              <a:rPr lang="id-ID" smtClean="0"/>
              <a:pPr/>
              <a:t>24</a:t>
            </a:fld>
            <a:endParaRPr lang="id-ID" dirty="0"/>
          </a:p>
        </p:txBody>
      </p:sp>
      <p:pic>
        <p:nvPicPr>
          <p:cNvPr id="7" name="Content Placeholder 6"/>
          <p:cNvPicPr>
            <a:picLocks noGrp="1" noChangeAspect="1"/>
          </p:cNvPicPr>
          <p:nvPr>
            <p:ph idx="1"/>
          </p:nvPr>
        </p:nvPicPr>
        <p:blipFill>
          <a:blip r:embed="rId2"/>
          <a:stretch>
            <a:fillRect/>
          </a:stretch>
        </p:blipFill>
        <p:spPr>
          <a:xfrm>
            <a:off x="540000" y="1699984"/>
            <a:ext cx="2661055" cy="3780000"/>
          </a:xfrm>
          <a:prstGeom prst="rect">
            <a:avLst/>
          </a:prstGeom>
          <a:ln>
            <a:solidFill>
              <a:srgbClr val="002060"/>
            </a:solidFill>
          </a:ln>
        </p:spPr>
      </p:pic>
      <p:pic>
        <p:nvPicPr>
          <p:cNvPr id="8" name="Picture 7"/>
          <p:cNvPicPr>
            <a:picLocks noChangeAspect="1"/>
          </p:cNvPicPr>
          <p:nvPr/>
        </p:nvPicPr>
        <p:blipFill rotWithShape="1">
          <a:blip r:embed="rId3"/>
          <a:srcRect l="12357" r="9778"/>
          <a:stretch/>
        </p:blipFill>
        <p:spPr>
          <a:xfrm>
            <a:off x="3636000" y="1699984"/>
            <a:ext cx="3596807" cy="3780000"/>
          </a:xfrm>
          <a:prstGeom prst="rect">
            <a:avLst/>
          </a:prstGeom>
          <a:ln>
            <a:solidFill>
              <a:srgbClr val="002060"/>
            </a:solidFill>
          </a:ln>
        </p:spPr>
      </p:pic>
      <p:pic>
        <p:nvPicPr>
          <p:cNvPr id="9" name="Picture 8"/>
          <p:cNvPicPr>
            <a:picLocks noChangeAspect="1"/>
          </p:cNvPicPr>
          <p:nvPr/>
        </p:nvPicPr>
        <p:blipFill>
          <a:blip r:embed="rId4"/>
          <a:stretch>
            <a:fillRect/>
          </a:stretch>
        </p:blipFill>
        <p:spPr>
          <a:xfrm>
            <a:off x="7608978" y="1699984"/>
            <a:ext cx="3863894" cy="3780000"/>
          </a:xfrm>
          <a:prstGeom prst="rect">
            <a:avLst/>
          </a:prstGeom>
          <a:ln>
            <a:solidFill>
              <a:srgbClr val="002060"/>
            </a:solidFill>
          </a:ln>
        </p:spPr>
      </p:pic>
      <p:sp>
        <p:nvSpPr>
          <p:cNvPr id="10" name="TextBox 9"/>
          <p:cNvSpPr txBox="1"/>
          <p:nvPr/>
        </p:nvSpPr>
        <p:spPr>
          <a:xfrm>
            <a:off x="530452" y="5616000"/>
            <a:ext cx="2661055" cy="1169551"/>
          </a:xfrm>
          <a:prstGeom prst="rect">
            <a:avLst/>
          </a:prstGeom>
          <a:noFill/>
        </p:spPr>
        <p:txBody>
          <a:bodyPr wrap="square" rtlCol="0">
            <a:spAutoFit/>
          </a:bodyPr>
          <a:lstStyle/>
          <a:p>
            <a:pPr algn="ctr"/>
            <a:r>
              <a:rPr lang="en-US" sz="1400" u="sng" dirty="0"/>
              <a:t>User Based Insurance (UBI) </a:t>
            </a:r>
          </a:p>
          <a:p>
            <a:pPr algn="ctr"/>
            <a:r>
              <a:rPr lang="en-US" sz="1400" dirty="0"/>
              <a:t> </a:t>
            </a:r>
            <a:r>
              <a:rPr lang="en-US" sz="1400" dirty="0" err="1"/>
              <a:t>tigerlab</a:t>
            </a:r>
            <a:r>
              <a:rPr lang="en-US" sz="1400" dirty="0"/>
              <a:t> connects to a Client  Telematics App to retrieve Data and calculate the monthly Motor Premium</a:t>
            </a:r>
          </a:p>
        </p:txBody>
      </p:sp>
      <p:sp>
        <p:nvSpPr>
          <p:cNvPr id="11" name="TextBox 10"/>
          <p:cNvSpPr txBox="1"/>
          <p:nvPr/>
        </p:nvSpPr>
        <p:spPr>
          <a:xfrm>
            <a:off x="3635999" y="5616000"/>
            <a:ext cx="3596807" cy="1169551"/>
          </a:xfrm>
          <a:prstGeom prst="rect">
            <a:avLst/>
          </a:prstGeom>
          <a:noFill/>
        </p:spPr>
        <p:txBody>
          <a:bodyPr wrap="square" rtlCol="0">
            <a:spAutoFit/>
          </a:bodyPr>
          <a:lstStyle/>
          <a:p>
            <a:r>
              <a:rPr lang="en-US" sz="1400" dirty="0"/>
              <a:t> </a:t>
            </a:r>
            <a:r>
              <a:rPr lang="en-US" sz="1400" u="sng" dirty="0"/>
              <a:t>Facebook Messenger including Chat Bots </a:t>
            </a:r>
            <a:r>
              <a:rPr lang="en-US" sz="1400" dirty="0" err="1"/>
              <a:t>tigerlab</a:t>
            </a:r>
            <a:r>
              <a:rPr lang="en-US" sz="1400" dirty="0"/>
              <a:t> have built an integration into Facebook messenger, which uses chat bots to retrieve customer and insured object data for Premium Pricing calculation</a:t>
            </a:r>
          </a:p>
        </p:txBody>
      </p:sp>
      <p:sp>
        <p:nvSpPr>
          <p:cNvPr id="12" name="TextBox 11"/>
          <p:cNvSpPr txBox="1"/>
          <p:nvPr/>
        </p:nvSpPr>
        <p:spPr>
          <a:xfrm>
            <a:off x="7632000" y="5616000"/>
            <a:ext cx="3863894" cy="954107"/>
          </a:xfrm>
          <a:prstGeom prst="rect">
            <a:avLst/>
          </a:prstGeom>
          <a:noFill/>
        </p:spPr>
        <p:txBody>
          <a:bodyPr wrap="square" rtlCol="0">
            <a:spAutoFit/>
          </a:bodyPr>
          <a:lstStyle/>
          <a:p>
            <a:pPr algn="ctr"/>
            <a:r>
              <a:rPr lang="en-US" sz="1400" u="sng" dirty="0"/>
              <a:t>Aggregator </a:t>
            </a:r>
          </a:p>
          <a:p>
            <a:pPr algn="ctr"/>
            <a:r>
              <a:rPr lang="en-US" sz="1400" dirty="0" err="1"/>
              <a:t>tigerlab</a:t>
            </a:r>
            <a:r>
              <a:rPr lang="en-US" sz="1400" dirty="0"/>
              <a:t> have built an aggregator/comparison site allowing multi quote insurance on motor, travel, fire and PA. </a:t>
            </a:r>
          </a:p>
        </p:txBody>
      </p:sp>
    </p:spTree>
    <p:extLst>
      <p:ext uri="{BB962C8B-B14F-4D97-AF65-F5344CB8AC3E}">
        <p14:creationId xmlns:p14="http://schemas.microsoft.com/office/powerpoint/2010/main" val="409023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Callout 13"/>
          <p:cNvSpPr/>
          <p:nvPr/>
        </p:nvSpPr>
        <p:spPr>
          <a:xfrm rot="716494" flipH="1">
            <a:off x="3155173" y="1316775"/>
            <a:ext cx="3104587" cy="2455202"/>
          </a:xfrm>
          <a:prstGeom prst="wedgeEllipseCallout">
            <a:avLst>
              <a:gd name="adj1" fmla="val -21079"/>
              <a:gd name="adj2" fmla="val 59407"/>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title"/>
          </p:nvPr>
        </p:nvSpPr>
        <p:spPr>
          <a:xfrm>
            <a:off x="864000" y="360000"/>
            <a:ext cx="10515600" cy="1325563"/>
          </a:xfrm>
        </p:spPr>
        <p:txBody>
          <a:bodyPr/>
          <a:lstStyle/>
          <a:p>
            <a:r>
              <a:rPr lang="en-US" dirty="0"/>
              <a:t>Customer References</a:t>
            </a:r>
          </a:p>
        </p:txBody>
      </p:sp>
      <p:sp>
        <p:nvSpPr>
          <p:cNvPr id="7" name="Oval Callout 6"/>
          <p:cNvSpPr/>
          <p:nvPr/>
        </p:nvSpPr>
        <p:spPr>
          <a:xfrm rot="763242">
            <a:off x="8872284" y="1814179"/>
            <a:ext cx="3189570" cy="2098612"/>
          </a:xfrm>
          <a:prstGeom prst="wedgeEllipseCallout">
            <a:avLst>
              <a:gd name="adj1" fmla="val -56043"/>
              <a:gd name="adj2" fmla="val 87619"/>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Slide Number Placeholder 3"/>
          <p:cNvSpPr>
            <a:spLocks noGrp="1"/>
          </p:cNvSpPr>
          <p:nvPr>
            <p:ph type="sldNum" sz="quarter" idx="12"/>
          </p:nvPr>
        </p:nvSpPr>
        <p:spPr/>
        <p:txBody>
          <a:bodyPr/>
          <a:lstStyle/>
          <a:p>
            <a:fld id="{8DCBC0E4-DBA0-48B1-A4A8-062813EEAD86}" type="slidenum">
              <a:rPr lang="id-ID" smtClean="0"/>
              <a:pPr/>
              <a:t>25</a:t>
            </a:fld>
            <a:endParaRPr lang="id-ID" dirty="0"/>
          </a:p>
        </p:txBody>
      </p:sp>
      <p:sp>
        <p:nvSpPr>
          <p:cNvPr id="5" name="Oval Callout 4"/>
          <p:cNvSpPr/>
          <p:nvPr/>
        </p:nvSpPr>
        <p:spPr>
          <a:xfrm rot="20694976" flipH="1">
            <a:off x="132603" y="1813742"/>
            <a:ext cx="3201355" cy="2805491"/>
          </a:xfrm>
          <a:prstGeom prst="wedgeEllipseCallout">
            <a:avLst>
              <a:gd name="adj1" fmla="val -48819"/>
              <a:gd name="adj2" fmla="val 53583"/>
            </a:avLst>
          </a:prstGeom>
          <a:solidFill>
            <a:schemeClr val="bg1"/>
          </a:solidFill>
          <a:ln w="1905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p:cNvSpPr txBox="1"/>
          <p:nvPr/>
        </p:nvSpPr>
        <p:spPr>
          <a:xfrm>
            <a:off x="11806517" y="6238369"/>
            <a:ext cx="519953" cy="276999"/>
          </a:xfrm>
          <a:prstGeom prst="rect">
            <a:avLst/>
          </a:prstGeom>
          <a:noFill/>
        </p:spPr>
        <p:txBody>
          <a:bodyPr wrap="square" rtlCol="0">
            <a:spAutoFit/>
          </a:bodyPr>
          <a:lstStyle/>
          <a:p>
            <a:fld id="{F3C5028F-8D3B-45CC-A1ED-22F09E87F5E5}" type="slidenum">
              <a:rPr lang="id-ID" sz="1200" smtClean="0">
                <a:solidFill>
                  <a:schemeClr val="bg1"/>
                </a:solidFill>
              </a:rPr>
              <a:t>25</a:t>
            </a:fld>
            <a:endParaRPr lang="id-ID" sz="1200" dirty="0">
              <a:solidFill>
                <a:schemeClr val="bg1"/>
              </a:solidFill>
            </a:endParaRPr>
          </a:p>
        </p:txBody>
      </p:sp>
      <p:sp>
        <p:nvSpPr>
          <p:cNvPr id="8" name="Content Placeholder 2"/>
          <p:cNvSpPr txBox="1">
            <a:spLocks/>
          </p:cNvSpPr>
          <p:nvPr/>
        </p:nvSpPr>
        <p:spPr>
          <a:xfrm>
            <a:off x="466351" y="2290653"/>
            <a:ext cx="2432527" cy="1399917"/>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1100" dirty="0">
                <a:solidFill>
                  <a:schemeClr val="bg1">
                    <a:lumMod val="65000"/>
                  </a:schemeClr>
                </a:solidFill>
                <a:ea typeface="Roboto" panose="02000000000000000000" pitchFamily="2" charset="0"/>
                <a:cs typeface="Arial" panose="020B0604020202020204" pitchFamily="34" charset="0"/>
              </a:rPr>
              <a:t>t</a:t>
            </a:r>
            <a:r>
              <a:rPr lang="id-ID" sz="1100" dirty="0" err="1">
                <a:solidFill>
                  <a:schemeClr val="bg1">
                    <a:lumMod val="65000"/>
                  </a:schemeClr>
                </a:solidFill>
                <a:ea typeface="Roboto" panose="02000000000000000000" pitchFamily="2" charset="0"/>
                <a:cs typeface="Arial" panose="020B0604020202020204" pitchFamily="34" charset="0"/>
              </a:rPr>
              <a:t>igerlab’s</a:t>
            </a:r>
            <a:r>
              <a:rPr lang="id-ID" sz="1100" dirty="0">
                <a:solidFill>
                  <a:schemeClr val="bg1">
                    <a:lumMod val="65000"/>
                  </a:schemeClr>
                </a:solidFill>
                <a:ea typeface="Roboto" panose="02000000000000000000" pitchFamily="2" charset="0"/>
                <a:cs typeface="Arial" panose="020B0604020202020204" pitchFamily="34" charset="0"/>
              </a:rPr>
              <a:t> I</a:t>
            </a:r>
            <a:r>
              <a:rPr lang="en-US" sz="1100" dirty="0">
                <a:solidFill>
                  <a:schemeClr val="bg1">
                    <a:lumMod val="65000"/>
                  </a:schemeClr>
                </a:solidFill>
                <a:ea typeface="Roboto" panose="02000000000000000000" pitchFamily="2" charset="0"/>
                <a:cs typeface="Arial" panose="020B0604020202020204" pitchFamily="34" charset="0"/>
              </a:rPr>
              <a:t>n</a:t>
            </a:r>
            <a:r>
              <a:rPr lang="id-ID" sz="1100" dirty="0" err="1">
                <a:solidFill>
                  <a:schemeClr val="bg1">
                    <a:lumMod val="65000"/>
                  </a:schemeClr>
                </a:solidFill>
                <a:ea typeface="Roboto" panose="02000000000000000000" pitchFamily="2" charset="0"/>
                <a:cs typeface="Arial" panose="020B0604020202020204" pitchFamily="34" charset="0"/>
              </a:rPr>
              <a:t>surance</a:t>
            </a:r>
            <a:r>
              <a:rPr lang="id-ID" sz="1100" dirty="0">
                <a:solidFill>
                  <a:schemeClr val="bg1">
                    <a:lumMod val="65000"/>
                  </a:schemeClr>
                </a:solidFill>
                <a:ea typeface="Roboto" panose="02000000000000000000" pitchFamily="2" charset="0"/>
                <a:cs typeface="Arial" panose="020B0604020202020204" pitchFamily="34" charset="0"/>
              </a:rPr>
              <a:t> </a:t>
            </a:r>
            <a:r>
              <a:rPr lang="id-ID" sz="1100" dirty="0" err="1">
                <a:solidFill>
                  <a:schemeClr val="bg1">
                    <a:lumMod val="65000"/>
                  </a:schemeClr>
                </a:solidFill>
                <a:ea typeface="Roboto" panose="02000000000000000000" pitchFamily="2" charset="0"/>
                <a:cs typeface="Arial" panose="020B0604020202020204" pitchFamily="34" charset="0"/>
              </a:rPr>
              <a:t>Software</a:t>
            </a:r>
            <a:r>
              <a:rPr lang="id-ID" sz="1100" dirty="0">
                <a:solidFill>
                  <a:schemeClr val="bg1">
                    <a:lumMod val="65000"/>
                  </a:schemeClr>
                </a:solidFill>
                <a:ea typeface="Roboto" panose="02000000000000000000" pitchFamily="2" charset="0"/>
                <a:cs typeface="Arial" panose="020B0604020202020204" pitchFamily="34" charset="0"/>
              </a:rPr>
              <a:t> </a:t>
            </a:r>
            <a:r>
              <a:rPr lang="en-US" sz="1100" dirty="0">
                <a:solidFill>
                  <a:schemeClr val="bg1">
                    <a:lumMod val="65000"/>
                  </a:schemeClr>
                </a:solidFill>
                <a:ea typeface="Roboto" panose="02000000000000000000" pitchFamily="2" charset="0"/>
                <a:cs typeface="Arial" panose="020B0604020202020204" pitchFamily="34" charset="0"/>
              </a:rPr>
              <a:t>is currently the lifeblood of our business and we depend on its accuracy and steady, reliable performance. I can go out to our clients (Insurance Agencies) with certainty, knowing that both software and people behind it won’t let me down.”</a:t>
            </a:r>
          </a:p>
          <a:p>
            <a:r>
              <a:rPr lang="en-US" sz="1100" dirty="0" err="1">
                <a:solidFill>
                  <a:schemeClr val="bg1">
                    <a:lumMod val="65000"/>
                  </a:schemeClr>
                </a:solidFill>
                <a:ea typeface="Roboto" panose="02000000000000000000" pitchFamily="2" charset="0"/>
                <a:cs typeface="Arial" panose="020B0604020202020204" pitchFamily="34" charset="0"/>
              </a:rPr>
              <a:t>Helmi</a:t>
            </a:r>
            <a:r>
              <a:rPr lang="en-US" sz="1100" dirty="0">
                <a:solidFill>
                  <a:schemeClr val="bg1">
                    <a:lumMod val="65000"/>
                  </a:schemeClr>
                </a:solidFill>
                <a:ea typeface="Roboto" panose="02000000000000000000" pitchFamily="2" charset="0"/>
                <a:cs typeface="Arial" panose="020B0604020202020204" pitchFamily="34" charset="0"/>
              </a:rPr>
              <a:t> Bin Abdul Rahim, </a:t>
            </a:r>
            <a:br>
              <a:rPr lang="en-US" sz="1100" dirty="0">
                <a:solidFill>
                  <a:schemeClr val="bg1">
                    <a:lumMod val="65000"/>
                  </a:schemeClr>
                </a:solidFill>
                <a:ea typeface="Roboto" panose="02000000000000000000" pitchFamily="2" charset="0"/>
                <a:cs typeface="Arial" panose="020B0604020202020204" pitchFamily="34" charset="0"/>
              </a:rPr>
            </a:br>
            <a:r>
              <a:rPr lang="en-US" sz="1100" dirty="0">
                <a:solidFill>
                  <a:schemeClr val="bg1">
                    <a:lumMod val="65000"/>
                  </a:schemeClr>
                </a:solidFill>
                <a:ea typeface="Roboto" panose="02000000000000000000" pitchFamily="2" charset="0"/>
                <a:cs typeface="Arial" panose="020B0604020202020204" pitchFamily="34" charset="0"/>
              </a:rPr>
              <a:t>Hong Leong Takaful Malaysia</a:t>
            </a:r>
          </a:p>
        </p:txBody>
      </p:sp>
      <p:sp>
        <p:nvSpPr>
          <p:cNvPr id="9" name="Oval Callout 8"/>
          <p:cNvSpPr/>
          <p:nvPr/>
        </p:nvSpPr>
        <p:spPr>
          <a:xfrm rot="483720">
            <a:off x="5939163" y="1384777"/>
            <a:ext cx="3277174" cy="2341184"/>
          </a:xfrm>
          <a:prstGeom prst="wedgeEllipseCallou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Content Placeholder 2"/>
          <p:cNvSpPr txBox="1">
            <a:spLocks/>
          </p:cNvSpPr>
          <p:nvPr/>
        </p:nvSpPr>
        <p:spPr>
          <a:xfrm>
            <a:off x="3297638" y="1592531"/>
            <a:ext cx="2425272" cy="2210812"/>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id-ID" sz="1100" dirty="0">
                <a:solidFill>
                  <a:schemeClr val="bg1">
                    <a:lumMod val="65000"/>
                  </a:schemeClr>
                </a:solidFill>
                <a:ea typeface="Roboto" panose="02000000000000000000" pitchFamily="2" charset="0"/>
                <a:cs typeface="Arial" panose="020B0604020202020204" pitchFamily="34" charset="0"/>
              </a:rPr>
              <a:t>“</a:t>
            </a:r>
            <a:r>
              <a:rPr lang="en-US" sz="1100" dirty="0">
                <a:solidFill>
                  <a:schemeClr val="bg1">
                    <a:lumMod val="65000"/>
                  </a:schemeClr>
                </a:solidFill>
                <a:ea typeface="Roboto" panose="02000000000000000000" pitchFamily="2" charset="0"/>
                <a:cs typeface="Arial" panose="020B0604020202020204" pitchFamily="34" charset="0"/>
              </a:rPr>
              <a:t>I We are very satisfied with the software and the expertise in consulting provided by the </a:t>
            </a:r>
            <a:r>
              <a:rPr lang="en-US" sz="1100" dirty="0" err="1">
                <a:solidFill>
                  <a:schemeClr val="bg1">
                    <a:lumMod val="65000"/>
                  </a:schemeClr>
                </a:solidFill>
                <a:ea typeface="Roboto" panose="02000000000000000000" pitchFamily="2" charset="0"/>
                <a:cs typeface="Arial" panose="020B0604020202020204" pitchFamily="34" charset="0"/>
              </a:rPr>
              <a:t>tigerlab</a:t>
            </a:r>
            <a:r>
              <a:rPr lang="en-US" sz="1100" dirty="0">
                <a:solidFill>
                  <a:schemeClr val="bg1">
                    <a:lumMod val="65000"/>
                  </a:schemeClr>
                </a:solidFill>
                <a:ea typeface="Roboto" panose="02000000000000000000" pitchFamily="2" charset="0"/>
                <a:cs typeface="Arial" panose="020B0604020202020204" pitchFamily="34" charset="0"/>
              </a:rPr>
              <a:t> staff and Mr. Bergmann himself. We successfully run this application and you can have a look at https://</a:t>
            </a:r>
            <a:r>
              <a:rPr lang="en-US" sz="1100" dirty="0" err="1">
                <a:solidFill>
                  <a:schemeClr val="bg1">
                    <a:lumMod val="65000"/>
                  </a:schemeClr>
                </a:solidFill>
                <a:ea typeface="Roboto" panose="02000000000000000000" pitchFamily="2" charset="0"/>
                <a:cs typeface="Arial" panose="020B0604020202020204" pitchFamily="34" charset="0"/>
              </a:rPr>
              <a:t>meine.aok.de</a:t>
            </a:r>
            <a:r>
              <a:rPr lang="en-US" sz="1100" dirty="0">
                <a:solidFill>
                  <a:schemeClr val="bg1">
                    <a:lumMod val="65000"/>
                  </a:schemeClr>
                </a:solidFill>
                <a:ea typeface="Roboto" panose="02000000000000000000" pitchFamily="2" charset="0"/>
                <a:cs typeface="Arial" panose="020B0604020202020204" pitchFamily="34" charset="0"/>
              </a:rPr>
              <a:t>/ but its only available for German Customers so it is only in German .”</a:t>
            </a:r>
          </a:p>
          <a:p>
            <a:r>
              <a:rPr lang="en-US" sz="1100" dirty="0">
                <a:solidFill>
                  <a:schemeClr val="bg1">
                    <a:lumMod val="65000"/>
                  </a:schemeClr>
                </a:solidFill>
                <a:ea typeface="Roboto" panose="02000000000000000000" pitchFamily="2" charset="0"/>
                <a:cs typeface="Arial" panose="020B0604020202020204" pitchFamily="34" charset="0"/>
              </a:rPr>
              <a:t>Tobias </a:t>
            </a:r>
            <a:r>
              <a:rPr lang="en-US" sz="1100" dirty="0" err="1">
                <a:solidFill>
                  <a:schemeClr val="bg1">
                    <a:lumMod val="65000"/>
                  </a:schemeClr>
                </a:solidFill>
                <a:ea typeface="Roboto" panose="02000000000000000000" pitchFamily="2" charset="0"/>
                <a:cs typeface="Arial" panose="020B0604020202020204" pitchFamily="34" charset="0"/>
              </a:rPr>
              <a:t>Dürr</a:t>
            </a:r>
            <a:br>
              <a:rPr lang="en-US" sz="1100" dirty="0">
                <a:solidFill>
                  <a:schemeClr val="bg1">
                    <a:lumMod val="65000"/>
                  </a:schemeClr>
                </a:solidFill>
                <a:ea typeface="Roboto" panose="02000000000000000000" pitchFamily="2" charset="0"/>
                <a:cs typeface="Arial" panose="020B0604020202020204" pitchFamily="34" charset="0"/>
              </a:rPr>
            </a:br>
            <a:r>
              <a:rPr lang="en-US" sz="1100" dirty="0">
                <a:solidFill>
                  <a:schemeClr val="bg1">
                    <a:lumMod val="65000"/>
                  </a:schemeClr>
                </a:solidFill>
                <a:ea typeface="Roboto" panose="02000000000000000000" pitchFamily="2" charset="0"/>
                <a:cs typeface="Arial" panose="020B0604020202020204" pitchFamily="34" charset="0"/>
              </a:rPr>
              <a:t>AOK Systems, Germany      </a:t>
            </a:r>
          </a:p>
        </p:txBody>
      </p:sp>
      <p:sp>
        <p:nvSpPr>
          <p:cNvPr id="11" name="Content Placeholder 2"/>
          <p:cNvSpPr txBox="1">
            <a:spLocks/>
          </p:cNvSpPr>
          <p:nvPr/>
        </p:nvSpPr>
        <p:spPr>
          <a:xfrm>
            <a:off x="6244442" y="1707407"/>
            <a:ext cx="2435930" cy="160496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id-ID" sz="1100" dirty="0">
                <a:solidFill>
                  <a:schemeClr val="bg1">
                    <a:lumMod val="65000"/>
                  </a:schemeClr>
                </a:solidFill>
                <a:ea typeface="Roboto" panose="02000000000000000000" pitchFamily="2" charset="0"/>
                <a:cs typeface="Arial" panose="020B0604020202020204" pitchFamily="34" charset="0"/>
              </a:rPr>
              <a:t>“</a:t>
            </a:r>
            <a:r>
              <a:rPr lang="en-US" sz="1100" dirty="0">
                <a:solidFill>
                  <a:schemeClr val="bg1">
                    <a:lumMod val="65000"/>
                  </a:schemeClr>
                </a:solidFill>
                <a:ea typeface="Roboto" panose="02000000000000000000" pitchFamily="2" charset="0"/>
                <a:cs typeface="Arial" panose="020B0604020202020204" pitchFamily="34" charset="0"/>
              </a:rPr>
              <a:t>Application does exactly what needs to be done using the latest technology - new features are released on a regular basis. The support is prompt and professional. People behind it are here to grow with you, not just a short-term business. Pricing is significantly below global player level application.</a:t>
            </a:r>
            <a:r>
              <a:rPr lang="id-ID" sz="1100" dirty="0">
                <a:solidFill>
                  <a:schemeClr val="bg1">
                    <a:lumMod val="65000"/>
                  </a:schemeClr>
                </a:solidFill>
                <a:ea typeface="Roboto" panose="02000000000000000000" pitchFamily="2" charset="0"/>
                <a:cs typeface="Arial" panose="020B0604020202020204" pitchFamily="34" charset="0"/>
              </a:rPr>
              <a:t>”</a:t>
            </a:r>
          </a:p>
          <a:p>
            <a:r>
              <a:rPr lang="id-ID" sz="1100" dirty="0">
                <a:solidFill>
                  <a:schemeClr val="bg1">
                    <a:lumMod val="65000"/>
                  </a:schemeClr>
                </a:solidFill>
                <a:ea typeface="Roboto" panose="02000000000000000000" pitchFamily="2" charset="0"/>
                <a:cs typeface="Arial" panose="020B0604020202020204" pitchFamily="34" charset="0"/>
              </a:rPr>
              <a:t>Daniel Gunawan</a:t>
            </a:r>
            <a:r>
              <a:rPr lang="en-US" sz="1100" dirty="0">
                <a:solidFill>
                  <a:schemeClr val="bg1">
                    <a:lumMod val="65000"/>
                  </a:schemeClr>
                </a:solidFill>
                <a:ea typeface="Roboto" panose="02000000000000000000" pitchFamily="2" charset="0"/>
                <a:cs typeface="Arial" panose="020B0604020202020204" pitchFamily="34" charset="0"/>
              </a:rPr>
              <a:t>,</a:t>
            </a:r>
            <a:br>
              <a:rPr lang="en-US" sz="1100" dirty="0">
                <a:solidFill>
                  <a:schemeClr val="bg1">
                    <a:lumMod val="65000"/>
                  </a:schemeClr>
                </a:solidFill>
                <a:ea typeface="Roboto" panose="02000000000000000000" pitchFamily="2" charset="0"/>
                <a:cs typeface="Arial" panose="020B0604020202020204" pitchFamily="34" charset="0"/>
              </a:rPr>
            </a:br>
            <a:r>
              <a:rPr lang="id-ID" sz="1100" dirty="0">
                <a:solidFill>
                  <a:schemeClr val="bg1">
                    <a:lumMod val="65000"/>
                  </a:schemeClr>
                </a:solidFill>
                <a:ea typeface="Roboto" panose="02000000000000000000" pitchFamily="2" charset="0"/>
                <a:cs typeface="Arial" panose="020B0604020202020204" pitchFamily="34" charset="0"/>
              </a:rPr>
              <a:t>Hannover RE</a:t>
            </a:r>
            <a:endParaRPr lang="en-US" sz="1100" dirty="0">
              <a:solidFill>
                <a:schemeClr val="bg1">
                  <a:lumMod val="65000"/>
                </a:schemeClr>
              </a:solidFill>
              <a:ea typeface="Roboto" panose="02000000000000000000" pitchFamily="2" charset="0"/>
              <a:cs typeface="Arial" panose="020B0604020202020204" pitchFamily="34" charset="0"/>
            </a:endParaRPr>
          </a:p>
        </p:txBody>
      </p:sp>
      <p:pic>
        <p:nvPicPr>
          <p:cNvPr id="13" name="Picture 12"/>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952568" y="3944195"/>
            <a:ext cx="4005218" cy="2738217"/>
          </a:xfrm>
          <a:prstGeom prst="rect">
            <a:avLst/>
          </a:prstGeom>
        </p:spPr>
      </p:pic>
      <p:sp>
        <p:nvSpPr>
          <p:cNvPr id="12" name="Content Placeholder 2"/>
          <p:cNvSpPr txBox="1">
            <a:spLocks/>
          </p:cNvSpPr>
          <p:nvPr/>
        </p:nvSpPr>
        <p:spPr>
          <a:xfrm>
            <a:off x="9087302" y="2091689"/>
            <a:ext cx="2567627" cy="1399917"/>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id-ID" sz="1100" dirty="0">
                <a:solidFill>
                  <a:schemeClr val="bg1">
                    <a:lumMod val="65000"/>
                  </a:schemeClr>
                </a:solidFill>
                <a:ea typeface="Roboto" panose="02000000000000000000" pitchFamily="2" charset="0"/>
                <a:cs typeface="Arial" panose="020B0604020202020204" pitchFamily="34" charset="0"/>
              </a:rPr>
              <a:t>“</a:t>
            </a:r>
            <a:r>
              <a:rPr lang="en-US" sz="1100" dirty="0">
                <a:solidFill>
                  <a:schemeClr val="bg1">
                    <a:lumMod val="65000"/>
                  </a:schemeClr>
                </a:solidFill>
                <a:ea typeface="Roboto" panose="02000000000000000000" pitchFamily="2" charset="0"/>
                <a:cs typeface="Arial" panose="020B0604020202020204" pitchFamily="34" charset="0"/>
              </a:rPr>
              <a:t>The team behind </a:t>
            </a:r>
            <a:r>
              <a:rPr lang="en-US" sz="1100" dirty="0" err="1">
                <a:solidFill>
                  <a:schemeClr val="bg1">
                    <a:lumMod val="65000"/>
                  </a:schemeClr>
                </a:solidFill>
                <a:ea typeface="Roboto" panose="02000000000000000000" pitchFamily="2" charset="0"/>
                <a:cs typeface="Arial" panose="020B0604020202020204" pitchFamily="34" charset="0"/>
              </a:rPr>
              <a:t>tigerlab</a:t>
            </a:r>
            <a:r>
              <a:rPr lang="en-US" sz="1100" dirty="0">
                <a:solidFill>
                  <a:schemeClr val="bg1">
                    <a:lumMod val="65000"/>
                  </a:schemeClr>
                </a:solidFill>
                <a:ea typeface="Roboto" panose="02000000000000000000" pitchFamily="2" charset="0"/>
                <a:cs typeface="Arial" panose="020B0604020202020204" pitchFamily="34" charset="0"/>
              </a:rPr>
              <a:t> was from the beginning extremely responsive and we got everything ready and adjusted even before our estimated deadlines. Since then we've never looked back, and are thoroughly enjoying working with their INSURANCE software</a:t>
            </a:r>
          </a:p>
          <a:p>
            <a:r>
              <a:rPr lang="id-ID" sz="1100" dirty="0">
                <a:solidFill>
                  <a:schemeClr val="bg1">
                    <a:lumMod val="65000"/>
                  </a:schemeClr>
                </a:solidFill>
                <a:ea typeface="Roboto" panose="02000000000000000000" pitchFamily="2" charset="0"/>
                <a:cs typeface="Arial" panose="020B0604020202020204" pitchFamily="34" charset="0"/>
              </a:rPr>
              <a:t>Terry WongVLeisure, Vietnam</a:t>
            </a:r>
            <a:endParaRPr lang="en-US" sz="1100" dirty="0">
              <a:solidFill>
                <a:schemeClr val="bg1">
                  <a:lumMod val="65000"/>
                </a:schemeClr>
              </a:solidFill>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975427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in touch</a:t>
            </a:r>
          </a:p>
        </p:txBody>
      </p:sp>
      <p:sp>
        <p:nvSpPr>
          <p:cNvPr id="4" name="Slide Number Placeholder 3"/>
          <p:cNvSpPr>
            <a:spLocks noGrp="1"/>
          </p:cNvSpPr>
          <p:nvPr>
            <p:ph type="sldNum" sz="quarter" idx="12"/>
          </p:nvPr>
        </p:nvSpPr>
        <p:spPr/>
        <p:txBody>
          <a:bodyPr/>
          <a:lstStyle/>
          <a:p>
            <a:fld id="{8DCBC0E4-DBA0-48B1-A4A8-062813EEAD86}" type="slidenum">
              <a:rPr lang="id-ID" smtClean="0"/>
              <a:pPr/>
              <a:t>26</a:t>
            </a:fld>
            <a:endParaRPr lang="id-ID" dirty="0"/>
          </a:p>
        </p:txBody>
      </p:sp>
      <p:sp>
        <p:nvSpPr>
          <p:cNvPr id="5" name="TextBox 4"/>
          <p:cNvSpPr txBox="1"/>
          <p:nvPr/>
        </p:nvSpPr>
        <p:spPr>
          <a:xfrm>
            <a:off x="9968093" y="6160350"/>
            <a:ext cx="519953" cy="276999"/>
          </a:xfrm>
          <a:prstGeom prst="rect">
            <a:avLst/>
          </a:prstGeom>
          <a:noFill/>
        </p:spPr>
        <p:txBody>
          <a:bodyPr wrap="square" rtlCol="0">
            <a:spAutoFit/>
          </a:bodyPr>
          <a:lstStyle/>
          <a:p>
            <a:fld id="{F3C5028F-8D3B-45CC-A1ED-22F09E87F5E5}" type="slidenum">
              <a:rPr lang="id-ID" sz="1200" smtClean="0">
                <a:solidFill>
                  <a:schemeClr val="bg1"/>
                </a:solidFill>
              </a:rPr>
              <a:t>26</a:t>
            </a:fld>
            <a:endParaRPr lang="id-ID" sz="1200" dirty="0">
              <a:solidFill>
                <a:schemeClr val="bg1"/>
              </a:solidFill>
            </a:endParaRPr>
          </a:p>
        </p:txBody>
      </p:sp>
      <p:sp>
        <p:nvSpPr>
          <p:cNvPr id="6" name="Freeform 13"/>
          <p:cNvSpPr>
            <a:spLocks/>
          </p:cNvSpPr>
          <p:nvPr/>
        </p:nvSpPr>
        <p:spPr bwMode="auto">
          <a:xfrm>
            <a:off x="10150854" y="3431366"/>
            <a:ext cx="2041146" cy="1482489"/>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Freeform 14"/>
          <p:cNvSpPr>
            <a:spLocks noEditPoints="1"/>
          </p:cNvSpPr>
          <p:nvPr/>
        </p:nvSpPr>
        <p:spPr bwMode="auto">
          <a:xfrm>
            <a:off x="8115410" y="2409672"/>
            <a:ext cx="2035444" cy="2504183"/>
          </a:xfrm>
          <a:custGeom>
            <a:avLst/>
            <a:gdLst>
              <a:gd name="T0" fmla="*/ 1247 w 1281"/>
              <a:gd name="T1" fmla="*/ 1059 h 1576"/>
              <a:gd name="T2" fmla="*/ 1063 w 1281"/>
              <a:gd name="T3" fmla="*/ 1107 h 1576"/>
              <a:gd name="T4" fmla="*/ 1010 w 1281"/>
              <a:gd name="T5" fmla="*/ 634 h 1576"/>
              <a:gd name="T6" fmla="*/ 879 w 1281"/>
              <a:gd name="T7" fmla="*/ 801 h 1576"/>
              <a:gd name="T8" fmla="*/ 831 w 1281"/>
              <a:gd name="T9" fmla="*/ 306 h 1576"/>
              <a:gd name="T10" fmla="*/ 882 w 1281"/>
              <a:gd name="T11" fmla="*/ 296 h 1576"/>
              <a:gd name="T12" fmla="*/ 882 w 1281"/>
              <a:gd name="T13" fmla="*/ 264 h 1576"/>
              <a:gd name="T14" fmla="*/ 884 w 1281"/>
              <a:gd name="T15" fmla="*/ 245 h 1576"/>
              <a:gd name="T16" fmla="*/ 879 w 1281"/>
              <a:gd name="T17" fmla="*/ 89 h 1576"/>
              <a:gd name="T18" fmla="*/ 877 w 1281"/>
              <a:gd name="T19" fmla="*/ 143 h 1576"/>
              <a:gd name="T20" fmla="*/ 795 w 1281"/>
              <a:gd name="T21" fmla="*/ 111 h 1576"/>
              <a:gd name="T22" fmla="*/ 790 w 1281"/>
              <a:gd name="T23" fmla="*/ 145 h 1576"/>
              <a:gd name="T24" fmla="*/ 710 w 1281"/>
              <a:gd name="T25" fmla="*/ 114 h 1576"/>
              <a:gd name="T26" fmla="*/ 703 w 1281"/>
              <a:gd name="T27" fmla="*/ 89 h 1576"/>
              <a:gd name="T28" fmla="*/ 623 w 1281"/>
              <a:gd name="T29" fmla="*/ 153 h 1576"/>
              <a:gd name="T30" fmla="*/ 615 w 1281"/>
              <a:gd name="T31" fmla="*/ 153 h 1576"/>
              <a:gd name="T32" fmla="*/ 615 w 1281"/>
              <a:gd name="T33" fmla="*/ 89 h 1576"/>
              <a:gd name="T34" fmla="*/ 536 w 1281"/>
              <a:gd name="T35" fmla="*/ 153 h 1576"/>
              <a:gd name="T36" fmla="*/ 528 w 1281"/>
              <a:gd name="T37" fmla="*/ 153 h 1576"/>
              <a:gd name="T38" fmla="*/ 526 w 1281"/>
              <a:gd name="T39" fmla="*/ 0 h 1576"/>
              <a:gd name="T40" fmla="*/ 521 w 1281"/>
              <a:gd name="T41" fmla="*/ 145 h 1576"/>
              <a:gd name="T42" fmla="*/ 499 w 1281"/>
              <a:gd name="T43" fmla="*/ 189 h 1576"/>
              <a:gd name="T44" fmla="*/ 468 w 1281"/>
              <a:gd name="T45" fmla="*/ 191 h 1576"/>
              <a:gd name="T46" fmla="*/ 448 w 1281"/>
              <a:gd name="T47" fmla="*/ 191 h 1576"/>
              <a:gd name="T48" fmla="*/ 429 w 1281"/>
              <a:gd name="T49" fmla="*/ 194 h 1576"/>
              <a:gd name="T50" fmla="*/ 412 w 1281"/>
              <a:gd name="T51" fmla="*/ 196 h 1576"/>
              <a:gd name="T52" fmla="*/ 395 w 1281"/>
              <a:gd name="T53" fmla="*/ 199 h 1576"/>
              <a:gd name="T54" fmla="*/ 366 w 1281"/>
              <a:gd name="T55" fmla="*/ 206 h 1576"/>
              <a:gd name="T56" fmla="*/ 354 w 1281"/>
              <a:gd name="T57" fmla="*/ 208 h 1576"/>
              <a:gd name="T58" fmla="*/ 347 w 1281"/>
              <a:gd name="T59" fmla="*/ 213 h 1576"/>
              <a:gd name="T60" fmla="*/ 342 w 1281"/>
              <a:gd name="T61" fmla="*/ 216 h 1576"/>
              <a:gd name="T62" fmla="*/ 342 w 1281"/>
              <a:gd name="T63" fmla="*/ 216 h 1576"/>
              <a:gd name="T64" fmla="*/ 337 w 1281"/>
              <a:gd name="T65" fmla="*/ 221 h 1576"/>
              <a:gd name="T66" fmla="*/ 339 w 1281"/>
              <a:gd name="T67" fmla="*/ 228 h 1576"/>
              <a:gd name="T68" fmla="*/ 337 w 1281"/>
              <a:gd name="T69" fmla="*/ 223 h 1576"/>
              <a:gd name="T70" fmla="*/ 337 w 1281"/>
              <a:gd name="T71" fmla="*/ 228 h 1576"/>
              <a:gd name="T72" fmla="*/ 339 w 1281"/>
              <a:gd name="T73" fmla="*/ 230 h 1576"/>
              <a:gd name="T74" fmla="*/ 342 w 1281"/>
              <a:gd name="T75" fmla="*/ 233 h 1576"/>
              <a:gd name="T76" fmla="*/ 344 w 1281"/>
              <a:gd name="T77" fmla="*/ 238 h 1576"/>
              <a:gd name="T78" fmla="*/ 352 w 1281"/>
              <a:gd name="T79" fmla="*/ 240 h 1576"/>
              <a:gd name="T80" fmla="*/ 359 w 1281"/>
              <a:gd name="T81" fmla="*/ 242 h 1576"/>
              <a:gd name="T82" fmla="*/ 368 w 1281"/>
              <a:gd name="T83" fmla="*/ 245 h 1576"/>
              <a:gd name="T84" fmla="*/ 378 w 1281"/>
              <a:gd name="T85" fmla="*/ 247 h 1576"/>
              <a:gd name="T86" fmla="*/ 390 w 1281"/>
              <a:gd name="T87" fmla="*/ 250 h 1576"/>
              <a:gd name="T88" fmla="*/ 400 w 1281"/>
              <a:gd name="T89" fmla="*/ 252 h 1576"/>
              <a:gd name="T90" fmla="*/ 402 w 1281"/>
              <a:gd name="T91" fmla="*/ 310 h 1576"/>
              <a:gd name="T92" fmla="*/ 402 w 1281"/>
              <a:gd name="T93" fmla="*/ 371 h 1576"/>
              <a:gd name="T94" fmla="*/ 402 w 1281"/>
              <a:gd name="T95" fmla="*/ 400 h 1576"/>
              <a:gd name="T96" fmla="*/ 400 w 1281"/>
              <a:gd name="T97" fmla="*/ 1260 h 1576"/>
              <a:gd name="T98" fmla="*/ 90 w 1281"/>
              <a:gd name="T99" fmla="*/ 383 h 1576"/>
              <a:gd name="T100" fmla="*/ 10 w 1281"/>
              <a:gd name="T101" fmla="*/ 1224 h 1576"/>
              <a:gd name="T102" fmla="*/ 1281 w 1281"/>
              <a:gd name="T103" fmla="*/ 1576 h 1576"/>
              <a:gd name="T104" fmla="*/ 352 w 1281"/>
              <a:gd name="T105" fmla="*/ 228 h 1576"/>
              <a:gd name="T106" fmla="*/ 342 w 1281"/>
              <a:gd name="T107" fmla="*/ 225 h 1576"/>
              <a:gd name="T108" fmla="*/ 342 w 1281"/>
              <a:gd name="T109" fmla="*/ 228 h 1576"/>
              <a:gd name="T110" fmla="*/ 410 w 1281"/>
              <a:gd name="T111" fmla="*/ 199 h 1576"/>
              <a:gd name="T112" fmla="*/ 412 w 1281"/>
              <a:gd name="T113" fmla="*/ 206 h 1576"/>
              <a:gd name="T114" fmla="*/ 419 w 1281"/>
              <a:gd name="T115" fmla="*/ 211 h 1576"/>
              <a:gd name="T116" fmla="*/ 427 w 1281"/>
              <a:gd name="T117" fmla="*/ 196 h 1576"/>
              <a:gd name="T118" fmla="*/ 429 w 1281"/>
              <a:gd name="T119" fmla="*/ 204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72"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7"/>
                </a:lnTo>
                <a:lnTo>
                  <a:pt x="884" y="245"/>
                </a:lnTo>
                <a:lnTo>
                  <a:pt x="884" y="143"/>
                </a:lnTo>
                <a:lnTo>
                  <a:pt x="882" y="143"/>
                </a:lnTo>
                <a:lnTo>
                  <a:pt x="882" y="89"/>
                </a:lnTo>
                <a:lnTo>
                  <a:pt x="879" y="89"/>
                </a:lnTo>
                <a:lnTo>
                  <a:pt x="879" y="89"/>
                </a:lnTo>
                <a:lnTo>
                  <a:pt x="879" y="111"/>
                </a:lnTo>
                <a:lnTo>
                  <a:pt x="877" y="111"/>
                </a:lnTo>
                <a:lnTo>
                  <a:pt x="877" y="111"/>
                </a:lnTo>
                <a:lnTo>
                  <a:pt x="877" y="143"/>
                </a:lnTo>
                <a:lnTo>
                  <a:pt x="877" y="143"/>
                </a:lnTo>
                <a:lnTo>
                  <a:pt x="877" y="145"/>
                </a:lnTo>
                <a:lnTo>
                  <a:pt x="877" y="150"/>
                </a:lnTo>
                <a:lnTo>
                  <a:pt x="795" y="150"/>
                </a:lnTo>
                <a:lnTo>
                  <a:pt x="795" y="114"/>
                </a:lnTo>
                <a:lnTo>
                  <a:pt x="795" y="111"/>
                </a:lnTo>
                <a:lnTo>
                  <a:pt x="792" y="111"/>
                </a:lnTo>
                <a:lnTo>
                  <a:pt x="792" y="89"/>
                </a:lnTo>
                <a:lnTo>
                  <a:pt x="792" y="89"/>
                </a:lnTo>
                <a:lnTo>
                  <a:pt x="790" y="89"/>
                </a:lnTo>
                <a:lnTo>
                  <a:pt x="790" y="145"/>
                </a:lnTo>
                <a:lnTo>
                  <a:pt x="787" y="145"/>
                </a:lnTo>
                <a:lnTo>
                  <a:pt x="787" y="150"/>
                </a:lnTo>
                <a:lnTo>
                  <a:pt x="710" y="150"/>
                </a:lnTo>
                <a:lnTo>
                  <a:pt x="710" y="114"/>
                </a:lnTo>
                <a:lnTo>
                  <a:pt x="710" y="114"/>
                </a:lnTo>
                <a:lnTo>
                  <a:pt x="705" y="114"/>
                </a:lnTo>
                <a:lnTo>
                  <a:pt x="705" y="145"/>
                </a:lnTo>
                <a:lnTo>
                  <a:pt x="705" y="145"/>
                </a:lnTo>
                <a:lnTo>
                  <a:pt x="705" y="89"/>
                </a:lnTo>
                <a:lnTo>
                  <a:pt x="703" y="89"/>
                </a:lnTo>
                <a:lnTo>
                  <a:pt x="700" y="89"/>
                </a:lnTo>
                <a:lnTo>
                  <a:pt x="700" y="145"/>
                </a:lnTo>
                <a:lnTo>
                  <a:pt x="698" y="145"/>
                </a:lnTo>
                <a:lnTo>
                  <a:pt x="698" y="150"/>
                </a:lnTo>
                <a:lnTo>
                  <a:pt x="623" y="153"/>
                </a:lnTo>
                <a:lnTo>
                  <a:pt x="623" y="114"/>
                </a:lnTo>
                <a:lnTo>
                  <a:pt x="623" y="114"/>
                </a:lnTo>
                <a:lnTo>
                  <a:pt x="618" y="114"/>
                </a:lnTo>
                <a:lnTo>
                  <a:pt x="618" y="153"/>
                </a:lnTo>
                <a:lnTo>
                  <a:pt x="615" y="153"/>
                </a:lnTo>
                <a:lnTo>
                  <a:pt x="615" y="148"/>
                </a:lnTo>
                <a:lnTo>
                  <a:pt x="615" y="145"/>
                </a:lnTo>
                <a:lnTo>
                  <a:pt x="615" y="145"/>
                </a:lnTo>
                <a:lnTo>
                  <a:pt x="615" y="92"/>
                </a:lnTo>
                <a:lnTo>
                  <a:pt x="615" y="89"/>
                </a:lnTo>
                <a:lnTo>
                  <a:pt x="611" y="89"/>
                </a:lnTo>
                <a:lnTo>
                  <a:pt x="611" y="145"/>
                </a:lnTo>
                <a:lnTo>
                  <a:pt x="608" y="145"/>
                </a:lnTo>
                <a:lnTo>
                  <a:pt x="608" y="153"/>
                </a:lnTo>
                <a:lnTo>
                  <a:pt x="536" y="153"/>
                </a:lnTo>
                <a:lnTo>
                  <a:pt x="536" y="114"/>
                </a:lnTo>
                <a:lnTo>
                  <a:pt x="536" y="114"/>
                </a:lnTo>
                <a:lnTo>
                  <a:pt x="533" y="114"/>
                </a:lnTo>
                <a:lnTo>
                  <a:pt x="533" y="153"/>
                </a:lnTo>
                <a:lnTo>
                  <a:pt x="528" y="153"/>
                </a:lnTo>
                <a:lnTo>
                  <a:pt x="528" y="148"/>
                </a:lnTo>
                <a:lnTo>
                  <a:pt x="526" y="145"/>
                </a:lnTo>
                <a:lnTo>
                  <a:pt x="526" y="145"/>
                </a:lnTo>
                <a:lnTo>
                  <a:pt x="526" y="2"/>
                </a:lnTo>
                <a:lnTo>
                  <a:pt x="526" y="0"/>
                </a:lnTo>
                <a:lnTo>
                  <a:pt x="521" y="0"/>
                </a:lnTo>
                <a:lnTo>
                  <a:pt x="521" y="92"/>
                </a:lnTo>
                <a:lnTo>
                  <a:pt x="521" y="92"/>
                </a:lnTo>
                <a:lnTo>
                  <a:pt x="521" y="145"/>
                </a:lnTo>
                <a:lnTo>
                  <a:pt x="521" y="145"/>
                </a:lnTo>
                <a:lnTo>
                  <a:pt x="521" y="187"/>
                </a:lnTo>
                <a:lnTo>
                  <a:pt x="511" y="189"/>
                </a:lnTo>
                <a:lnTo>
                  <a:pt x="511" y="189"/>
                </a:lnTo>
                <a:lnTo>
                  <a:pt x="509" y="189"/>
                </a:lnTo>
                <a:lnTo>
                  <a:pt x="499" y="189"/>
                </a:lnTo>
                <a:lnTo>
                  <a:pt x="490" y="189"/>
                </a:lnTo>
                <a:lnTo>
                  <a:pt x="490" y="189"/>
                </a:lnTo>
                <a:lnTo>
                  <a:pt x="487" y="189"/>
                </a:lnTo>
                <a:lnTo>
                  <a:pt x="477" y="189"/>
                </a:lnTo>
                <a:lnTo>
                  <a:pt x="468" y="191"/>
                </a:lnTo>
                <a:lnTo>
                  <a:pt x="468" y="191"/>
                </a:lnTo>
                <a:lnTo>
                  <a:pt x="465" y="191"/>
                </a:lnTo>
                <a:lnTo>
                  <a:pt x="465" y="191"/>
                </a:lnTo>
                <a:lnTo>
                  <a:pt x="456" y="191"/>
                </a:lnTo>
                <a:lnTo>
                  <a:pt x="448" y="191"/>
                </a:lnTo>
                <a:lnTo>
                  <a:pt x="448" y="191"/>
                </a:lnTo>
                <a:lnTo>
                  <a:pt x="446" y="191"/>
                </a:lnTo>
                <a:lnTo>
                  <a:pt x="439" y="194"/>
                </a:lnTo>
                <a:lnTo>
                  <a:pt x="429" y="194"/>
                </a:lnTo>
                <a:lnTo>
                  <a:pt x="429" y="194"/>
                </a:lnTo>
                <a:lnTo>
                  <a:pt x="429" y="194"/>
                </a:lnTo>
                <a:lnTo>
                  <a:pt x="419" y="196"/>
                </a:lnTo>
                <a:lnTo>
                  <a:pt x="412" y="196"/>
                </a:lnTo>
                <a:lnTo>
                  <a:pt x="412" y="196"/>
                </a:lnTo>
                <a:lnTo>
                  <a:pt x="412" y="196"/>
                </a:lnTo>
                <a:lnTo>
                  <a:pt x="412" y="196"/>
                </a:lnTo>
                <a:lnTo>
                  <a:pt x="412" y="196"/>
                </a:lnTo>
                <a:lnTo>
                  <a:pt x="405" y="199"/>
                </a:lnTo>
                <a:lnTo>
                  <a:pt x="398" y="199"/>
                </a:lnTo>
                <a:lnTo>
                  <a:pt x="395" y="199"/>
                </a:lnTo>
                <a:lnTo>
                  <a:pt x="390" y="201"/>
                </a:lnTo>
                <a:lnTo>
                  <a:pt x="383" y="201"/>
                </a:lnTo>
                <a:lnTo>
                  <a:pt x="383" y="201"/>
                </a:lnTo>
                <a:lnTo>
                  <a:pt x="376" y="204"/>
                </a:lnTo>
                <a:lnTo>
                  <a:pt x="366" y="206"/>
                </a:lnTo>
                <a:lnTo>
                  <a:pt x="356" y="208"/>
                </a:lnTo>
                <a:lnTo>
                  <a:pt x="354" y="208"/>
                </a:lnTo>
                <a:lnTo>
                  <a:pt x="354" y="208"/>
                </a:lnTo>
                <a:lnTo>
                  <a:pt x="354" y="208"/>
                </a:lnTo>
                <a:lnTo>
                  <a:pt x="354" y="208"/>
                </a:lnTo>
                <a:lnTo>
                  <a:pt x="354" y="208"/>
                </a:lnTo>
                <a:lnTo>
                  <a:pt x="349" y="211"/>
                </a:lnTo>
                <a:lnTo>
                  <a:pt x="349" y="211"/>
                </a:lnTo>
                <a:lnTo>
                  <a:pt x="347" y="213"/>
                </a:lnTo>
                <a:lnTo>
                  <a:pt x="347" y="213"/>
                </a:lnTo>
                <a:lnTo>
                  <a:pt x="347" y="213"/>
                </a:lnTo>
                <a:lnTo>
                  <a:pt x="344" y="213"/>
                </a:lnTo>
                <a:lnTo>
                  <a:pt x="342" y="216"/>
                </a:lnTo>
                <a:lnTo>
                  <a:pt x="342" y="216"/>
                </a:lnTo>
                <a:lnTo>
                  <a:pt x="342" y="216"/>
                </a:lnTo>
                <a:lnTo>
                  <a:pt x="339" y="218"/>
                </a:lnTo>
                <a:lnTo>
                  <a:pt x="339" y="218"/>
                </a:lnTo>
                <a:lnTo>
                  <a:pt x="339" y="218"/>
                </a:lnTo>
                <a:lnTo>
                  <a:pt x="342" y="216"/>
                </a:lnTo>
                <a:lnTo>
                  <a:pt x="342" y="216"/>
                </a:lnTo>
                <a:lnTo>
                  <a:pt x="342" y="216"/>
                </a:lnTo>
                <a:lnTo>
                  <a:pt x="339" y="218"/>
                </a:lnTo>
                <a:lnTo>
                  <a:pt x="339" y="218"/>
                </a:lnTo>
                <a:lnTo>
                  <a:pt x="337" y="221"/>
                </a:lnTo>
                <a:lnTo>
                  <a:pt x="337" y="221"/>
                </a:lnTo>
                <a:lnTo>
                  <a:pt x="337" y="223"/>
                </a:lnTo>
                <a:lnTo>
                  <a:pt x="337" y="223"/>
                </a:lnTo>
                <a:lnTo>
                  <a:pt x="337" y="225"/>
                </a:lnTo>
                <a:lnTo>
                  <a:pt x="337" y="225"/>
                </a:lnTo>
                <a:lnTo>
                  <a:pt x="339" y="228"/>
                </a:lnTo>
                <a:lnTo>
                  <a:pt x="337" y="225"/>
                </a:lnTo>
                <a:lnTo>
                  <a:pt x="337" y="225"/>
                </a:lnTo>
                <a:lnTo>
                  <a:pt x="337" y="223"/>
                </a:lnTo>
                <a:lnTo>
                  <a:pt x="337" y="223"/>
                </a:lnTo>
                <a:lnTo>
                  <a:pt x="337" y="223"/>
                </a:lnTo>
                <a:lnTo>
                  <a:pt x="337" y="223"/>
                </a:lnTo>
                <a:lnTo>
                  <a:pt x="337" y="223"/>
                </a:lnTo>
                <a:lnTo>
                  <a:pt x="337" y="225"/>
                </a:lnTo>
                <a:lnTo>
                  <a:pt x="337" y="225"/>
                </a:lnTo>
                <a:lnTo>
                  <a:pt x="337" y="228"/>
                </a:lnTo>
                <a:lnTo>
                  <a:pt x="337" y="228"/>
                </a:lnTo>
                <a:lnTo>
                  <a:pt x="337" y="228"/>
                </a:lnTo>
                <a:lnTo>
                  <a:pt x="337" y="228"/>
                </a:lnTo>
                <a:lnTo>
                  <a:pt x="337" y="230"/>
                </a:lnTo>
                <a:lnTo>
                  <a:pt x="339" y="230"/>
                </a:lnTo>
                <a:lnTo>
                  <a:pt x="339" y="233"/>
                </a:lnTo>
                <a:lnTo>
                  <a:pt x="339" y="233"/>
                </a:lnTo>
                <a:lnTo>
                  <a:pt x="339" y="233"/>
                </a:lnTo>
                <a:lnTo>
                  <a:pt x="339" y="233"/>
                </a:lnTo>
                <a:lnTo>
                  <a:pt x="342" y="233"/>
                </a:lnTo>
                <a:lnTo>
                  <a:pt x="342" y="235"/>
                </a:lnTo>
                <a:lnTo>
                  <a:pt x="342" y="235"/>
                </a:lnTo>
                <a:lnTo>
                  <a:pt x="344" y="238"/>
                </a:lnTo>
                <a:lnTo>
                  <a:pt x="344" y="238"/>
                </a:lnTo>
                <a:lnTo>
                  <a:pt x="344" y="238"/>
                </a:lnTo>
                <a:lnTo>
                  <a:pt x="347" y="238"/>
                </a:lnTo>
                <a:lnTo>
                  <a:pt x="347" y="238"/>
                </a:lnTo>
                <a:lnTo>
                  <a:pt x="349" y="238"/>
                </a:lnTo>
                <a:lnTo>
                  <a:pt x="352" y="240"/>
                </a:lnTo>
                <a:lnTo>
                  <a:pt x="352" y="240"/>
                </a:lnTo>
                <a:lnTo>
                  <a:pt x="352" y="240"/>
                </a:lnTo>
                <a:lnTo>
                  <a:pt x="352" y="240"/>
                </a:lnTo>
                <a:lnTo>
                  <a:pt x="352" y="240"/>
                </a:lnTo>
                <a:lnTo>
                  <a:pt x="356" y="242"/>
                </a:lnTo>
                <a:lnTo>
                  <a:pt x="359" y="242"/>
                </a:lnTo>
                <a:lnTo>
                  <a:pt x="359" y="242"/>
                </a:lnTo>
                <a:lnTo>
                  <a:pt x="359" y="242"/>
                </a:lnTo>
                <a:lnTo>
                  <a:pt x="359" y="242"/>
                </a:lnTo>
                <a:lnTo>
                  <a:pt x="364" y="245"/>
                </a:lnTo>
                <a:lnTo>
                  <a:pt x="368" y="245"/>
                </a:lnTo>
                <a:lnTo>
                  <a:pt x="368" y="245"/>
                </a:lnTo>
                <a:lnTo>
                  <a:pt x="368" y="245"/>
                </a:lnTo>
                <a:lnTo>
                  <a:pt x="368" y="245"/>
                </a:lnTo>
                <a:lnTo>
                  <a:pt x="373" y="247"/>
                </a:lnTo>
                <a:lnTo>
                  <a:pt x="378" y="247"/>
                </a:lnTo>
                <a:lnTo>
                  <a:pt x="378" y="247"/>
                </a:lnTo>
                <a:lnTo>
                  <a:pt x="381" y="247"/>
                </a:lnTo>
                <a:lnTo>
                  <a:pt x="381" y="247"/>
                </a:lnTo>
                <a:lnTo>
                  <a:pt x="385" y="250"/>
                </a:lnTo>
                <a:lnTo>
                  <a:pt x="390" y="250"/>
                </a:lnTo>
                <a:lnTo>
                  <a:pt x="390" y="250"/>
                </a:lnTo>
                <a:lnTo>
                  <a:pt x="393"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42"/>
                </a:lnTo>
                <a:lnTo>
                  <a:pt x="402" y="371"/>
                </a:lnTo>
                <a:lnTo>
                  <a:pt x="398" y="374"/>
                </a:lnTo>
                <a:lnTo>
                  <a:pt x="398" y="376"/>
                </a:lnTo>
                <a:lnTo>
                  <a:pt x="402" y="381"/>
                </a:lnTo>
                <a:lnTo>
                  <a:pt x="402" y="381"/>
                </a:lnTo>
                <a:lnTo>
                  <a:pt x="402" y="400"/>
                </a:lnTo>
                <a:lnTo>
                  <a:pt x="398" y="403"/>
                </a:lnTo>
                <a:lnTo>
                  <a:pt x="398" y="412"/>
                </a:lnTo>
                <a:lnTo>
                  <a:pt x="402" y="417"/>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44" y="225"/>
                </a:lnTo>
                <a:lnTo>
                  <a:pt x="352" y="228"/>
                </a:lnTo>
                <a:lnTo>
                  <a:pt x="344" y="225"/>
                </a:lnTo>
                <a:lnTo>
                  <a:pt x="344" y="225"/>
                </a:lnTo>
                <a:lnTo>
                  <a:pt x="342" y="225"/>
                </a:lnTo>
                <a:lnTo>
                  <a:pt x="342" y="223"/>
                </a:lnTo>
                <a:lnTo>
                  <a:pt x="342" y="225"/>
                </a:lnTo>
                <a:close/>
                <a:moveTo>
                  <a:pt x="342" y="228"/>
                </a:moveTo>
                <a:lnTo>
                  <a:pt x="342" y="228"/>
                </a:lnTo>
                <a:lnTo>
                  <a:pt x="339" y="228"/>
                </a:lnTo>
                <a:lnTo>
                  <a:pt x="342" y="228"/>
                </a:lnTo>
                <a:lnTo>
                  <a:pt x="342" y="228"/>
                </a:lnTo>
                <a:lnTo>
                  <a:pt x="361" y="233"/>
                </a:lnTo>
                <a:lnTo>
                  <a:pt x="342" y="228"/>
                </a:lnTo>
                <a:close/>
                <a:moveTo>
                  <a:pt x="410" y="199"/>
                </a:moveTo>
                <a:lnTo>
                  <a:pt x="410" y="201"/>
                </a:lnTo>
                <a:lnTo>
                  <a:pt x="410" y="199"/>
                </a:lnTo>
                <a:lnTo>
                  <a:pt x="410" y="199"/>
                </a:lnTo>
                <a:lnTo>
                  <a:pt x="410" y="199"/>
                </a:lnTo>
                <a:close/>
                <a:moveTo>
                  <a:pt x="414" y="208"/>
                </a:moveTo>
                <a:lnTo>
                  <a:pt x="412" y="206"/>
                </a:lnTo>
                <a:lnTo>
                  <a:pt x="412" y="206"/>
                </a:lnTo>
                <a:lnTo>
                  <a:pt x="412" y="206"/>
                </a:lnTo>
                <a:lnTo>
                  <a:pt x="412" y="206"/>
                </a:ln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4"/>
                </a:lnTo>
                <a:lnTo>
                  <a:pt x="429" y="204"/>
                </a:lnTo>
                <a:lnTo>
                  <a:pt x="429" y="206"/>
                </a:lnTo>
                <a:lnTo>
                  <a:pt x="431" y="206"/>
                </a:lnTo>
                <a:lnTo>
                  <a:pt x="429" y="206"/>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15"/>
          <p:cNvSpPr>
            <a:spLocks/>
          </p:cNvSpPr>
          <p:nvPr/>
        </p:nvSpPr>
        <p:spPr bwMode="auto">
          <a:xfrm>
            <a:off x="6084734" y="3018240"/>
            <a:ext cx="2030676" cy="1895615"/>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16"/>
          <p:cNvSpPr>
            <a:spLocks/>
          </p:cNvSpPr>
          <p:nvPr/>
        </p:nvSpPr>
        <p:spPr bwMode="auto">
          <a:xfrm>
            <a:off x="4070883" y="2652781"/>
            <a:ext cx="2027498" cy="2261074"/>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17"/>
          <p:cNvSpPr>
            <a:spLocks/>
          </p:cNvSpPr>
          <p:nvPr/>
        </p:nvSpPr>
        <p:spPr bwMode="auto">
          <a:xfrm>
            <a:off x="2035441" y="2169741"/>
            <a:ext cx="2035444" cy="2744114"/>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18"/>
          <p:cNvSpPr>
            <a:spLocks noEditPoints="1"/>
          </p:cNvSpPr>
          <p:nvPr/>
        </p:nvSpPr>
        <p:spPr bwMode="auto">
          <a:xfrm>
            <a:off x="3175" y="2258722"/>
            <a:ext cx="2032266" cy="265513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Rectangle 11"/>
          <p:cNvSpPr/>
          <p:nvPr/>
        </p:nvSpPr>
        <p:spPr>
          <a:xfrm>
            <a:off x="0" y="4924667"/>
            <a:ext cx="12192000" cy="1944145"/>
          </a:xfrm>
          <a:prstGeom prst="rect">
            <a:avLst/>
          </a:prstGeom>
          <a:solidFill>
            <a:schemeClr val="accent6">
              <a:lumMod val="2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3" name="Straight Connector 12"/>
          <p:cNvCxnSpPr/>
          <p:nvPr/>
        </p:nvCxnSpPr>
        <p:spPr>
          <a:xfrm>
            <a:off x="6140851" y="5086094"/>
            <a:ext cx="0" cy="1440000"/>
          </a:xfrm>
          <a:prstGeom prst="line">
            <a:avLst/>
          </a:prstGeom>
          <a:ln w="19050">
            <a:solidFill>
              <a:schemeClr val="bg1">
                <a:lumMod val="9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88689" y="5093927"/>
            <a:ext cx="3738213" cy="646331"/>
          </a:xfrm>
          <a:prstGeom prst="rect">
            <a:avLst/>
          </a:prstGeom>
          <a:noFill/>
        </p:spPr>
        <p:txBody>
          <a:bodyPr wrap="square" rtlCol="0">
            <a:spAutoFit/>
          </a:bodyPr>
          <a:lstStyle/>
          <a:p>
            <a:r>
              <a:rPr lang="en-US" sz="2400" b="1" dirty="0">
                <a:solidFill>
                  <a:schemeClr val="bg1"/>
                </a:solidFill>
              </a:rPr>
              <a:t>Stefan </a:t>
            </a:r>
            <a:r>
              <a:rPr lang="en-US" sz="2400" b="1" dirty="0" err="1">
                <a:solidFill>
                  <a:schemeClr val="bg1"/>
                </a:solidFill>
              </a:rPr>
              <a:t>Zenk</a:t>
            </a:r>
            <a:r>
              <a:rPr lang="en-US" sz="2400" b="1" dirty="0">
                <a:solidFill>
                  <a:schemeClr val="bg1"/>
                </a:solidFill>
              </a:rPr>
              <a:t> (Head of EMEA)</a:t>
            </a:r>
            <a:br>
              <a:rPr lang="en-US" sz="2400" b="1" dirty="0">
                <a:solidFill>
                  <a:schemeClr val="bg1"/>
                </a:solidFill>
              </a:rPr>
            </a:br>
            <a:r>
              <a:rPr lang="en-US" sz="1200" b="1" dirty="0">
                <a:solidFill>
                  <a:schemeClr val="bg1"/>
                </a:solidFill>
              </a:rPr>
              <a:t>London Office</a:t>
            </a:r>
            <a:endParaRPr lang="id-ID" sz="1200" b="1" dirty="0">
              <a:solidFill>
                <a:schemeClr val="bg1"/>
              </a:solidFill>
            </a:endParaRPr>
          </a:p>
        </p:txBody>
      </p:sp>
      <p:grpSp>
        <p:nvGrpSpPr>
          <p:cNvPr id="15" name="Group 14"/>
          <p:cNvGrpSpPr/>
          <p:nvPr/>
        </p:nvGrpSpPr>
        <p:grpSpPr>
          <a:xfrm>
            <a:off x="6468462" y="5799918"/>
            <a:ext cx="3975566" cy="307777"/>
            <a:chOff x="8335983" y="5715403"/>
            <a:chExt cx="3975566" cy="307777"/>
          </a:xfrm>
        </p:grpSpPr>
        <p:sp>
          <p:nvSpPr>
            <p:cNvPr id="16" name="TextBox 15"/>
            <p:cNvSpPr txBox="1"/>
            <p:nvPr/>
          </p:nvSpPr>
          <p:spPr>
            <a:xfrm>
              <a:off x="8622159" y="5715403"/>
              <a:ext cx="3689390" cy="307777"/>
            </a:xfrm>
            <a:prstGeom prst="rect">
              <a:avLst/>
            </a:prstGeom>
            <a:noFill/>
          </p:spPr>
          <p:txBody>
            <a:bodyPr wrap="square" rtlCol="0">
              <a:spAutoFit/>
            </a:bodyPr>
            <a:lstStyle/>
            <a:p>
              <a:r>
                <a:rPr lang="id-ID" sz="1400" dirty="0" err="1">
                  <a:solidFill>
                    <a:schemeClr val="bg1"/>
                  </a:solidFill>
                </a:rPr>
                <a:t>stefan@tigerlab.com</a:t>
              </a:r>
              <a:endParaRPr lang="id-ID" sz="1400" dirty="0">
                <a:solidFill>
                  <a:schemeClr val="bg1"/>
                </a:solidFill>
              </a:endParaRPr>
            </a:p>
          </p:txBody>
        </p:sp>
        <p:grpSp>
          <p:nvGrpSpPr>
            <p:cNvPr id="17" name="Group 16"/>
            <p:cNvGrpSpPr/>
            <p:nvPr/>
          </p:nvGrpSpPr>
          <p:grpSpPr>
            <a:xfrm>
              <a:off x="8335983" y="5733107"/>
              <a:ext cx="283903" cy="283903"/>
              <a:chOff x="4752975" y="3660776"/>
              <a:chExt cx="365125" cy="365125"/>
            </a:xfrm>
            <a:solidFill>
              <a:schemeClr val="bg1"/>
            </a:solidFill>
          </p:grpSpPr>
          <p:sp>
            <p:nvSpPr>
              <p:cNvPr id="18" name="Freeform 51"/>
              <p:cNvSpPr>
                <a:spLocks/>
              </p:cNvSpPr>
              <p:nvPr/>
            </p:nvSpPr>
            <p:spPr bwMode="auto">
              <a:xfrm>
                <a:off x="4843463" y="3775076"/>
                <a:ext cx="274637" cy="250825"/>
              </a:xfrm>
              <a:custGeom>
                <a:avLst/>
                <a:gdLst>
                  <a:gd name="T0" fmla="*/ 40 w 48"/>
                  <a:gd name="T1" fmla="*/ 0 h 44"/>
                  <a:gd name="T2" fmla="*/ 36 w 48"/>
                  <a:gd name="T3" fmla="*/ 0 h 44"/>
                  <a:gd name="T4" fmla="*/ 36 w 48"/>
                  <a:gd name="T5" fmla="*/ 4 h 44"/>
                  <a:gd name="T6" fmla="*/ 24 w 48"/>
                  <a:gd name="T7" fmla="*/ 16 h 44"/>
                  <a:gd name="T8" fmla="*/ 6 w 48"/>
                  <a:gd name="T9" fmla="*/ 16 h 44"/>
                  <a:gd name="T10" fmla="*/ 0 w 48"/>
                  <a:gd name="T11" fmla="*/ 22 h 44"/>
                  <a:gd name="T12" fmla="*/ 0 w 48"/>
                  <a:gd name="T13" fmla="*/ 24 h 44"/>
                  <a:gd name="T14" fmla="*/ 8 w 48"/>
                  <a:gd name="T15" fmla="*/ 32 h 44"/>
                  <a:gd name="T16" fmla="*/ 28 w 48"/>
                  <a:gd name="T17" fmla="*/ 32 h 44"/>
                  <a:gd name="T18" fmla="*/ 40 w 48"/>
                  <a:gd name="T19" fmla="*/ 44 h 44"/>
                  <a:gd name="T20" fmla="*/ 40 w 48"/>
                  <a:gd name="T21" fmla="*/ 32 h 44"/>
                  <a:gd name="T22" fmla="*/ 48 w 48"/>
                  <a:gd name="T23" fmla="*/ 24 h 44"/>
                  <a:gd name="T24" fmla="*/ 48 w 48"/>
                  <a:gd name="T25" fmla="*/ 8 h 44"/>
                  <a:gd name="T26" fmla="*/ 40 w 48"/>
                  <a:gd name="T2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4">
                    <a:moveTo>
                      <a:pt x="40" y="0"/>
                    </a:moveTo>
                    <a:cubicBezTo>
                      <a:pt x="36" y="0"/>
                      <a:pt x="36" y="0"/>
                      <a:pt x="36" y="0"/>
                    </a:cubicBezTo>
                    <a:cubicBezTo>
                      <a:pt x="36" y="4"/>
                      <a:pt x="36" y="4"/>
                      <a:pt x="36" y="4"/>
                    </a:cubicBezTo>
                    <a:cubicBezTo>
                      <a:pt x="36" y="10"/>
                      <a:pt x="30" y="16"/>
                      <a:pt x="24" y="16"/>
                    </a:cubicBezTo>
                    <a:cubicBezTo>
                      <a:pt x="6" y="16"/>
                      <a:pt x="6" y="16"/>
                      <a:pt x="6" y="16"/>
                    </a:cubicBezTo>
                    <a:cubicBezTo>
                      <a:pt x="0" y="22"/>
                      <a:pt x="0" y="22"/>
                      <a:pt x="0" y="22"/>
                    </a:cubicBezTo>
                    <a:cubicBezTo>
                      <a:pt x="0" y="24"/>
                      <a:pt x="0" y="24"/>
                      <a:pt x="0" y="24"/>
                    </a:cubicBezTo>
                    <a:cubicBezTo>
                      <a:pt x="0" y="28"/>
                      <a:pt x="4" y="32"/>
                      <a:pt x="8" y="32"/>
                    </a:cubicBezTo>
                    <a:cubicBezTo>
                      <a:pt x="28" y="32"/>
                      <a:pt x="28" y="32"/>
                      <a:pt x="28" y="32"/>
                    </a:cubicBezTo>
                    <a:cubicBezTo>
                      <a:pt x="40" y="44"/>
                      <a:pt x="40" y="44"/>
                      <a:pt x="40" y="44"/>
                    </a:cubicBezTo>
                    <a:cubicBezTo>
                      <a:pt x="40" y="32"/>
                      <a:pt x="40" y="32"/>
                      <a:pt x="40" y="32"/>
                    </a:cubicBezTo>
                    <a:cubicBezTo>
                      <a:pt x="44" y="32"/>
                      <a:pt x="48" y="28"/>
                      <a:pt x="48" y="24"/>
                    </a:cubicBezTo>
                    <a:cubicBezTo>
                      <a:pt x="48" y="8"/>
                      <a:pt x="48" y="8"/>
                      <a:pt x="48" y="8"/>
                    </a:cubicBezTo>
                    <a:cubicBezTo>
                      <a:pt x="48" y="4"/>
                      <a:pt x="44"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52"/>
              <p:cNvSpPr>
                <a:spLocks/>
              </p:cNvSpPr>
              <p:nvPr/>
            </p:nvSpPr>
            <p:spPr bwMode="auto">
              <a:xfrm>
                <a:off x="4752975" y="3660776"/>
                <a:ext cx="273050" cy="250825"/>
              </a:xfrm>
              <a:custGeom>
                <a:avLst/>
                <a:gdLst>
                  <a:gd name="T0" fmla="*/ 20 w 48"/>
                  <a:gd name="T1" fmla="*/ 32 h 44"/>
                  <a:gd name="T2" fmla="*/ 40 w 48"/>
                  <a:gd name="T3" fmla="*/ 32 h 44"/>
                  <a:gd name="T4" fmla="*/ 48 w 48"/>
                  <a:gd name="T5" fmla="*/ 24 h 44"/>
                  <a:gd name="T6" fmla="*/ 48 w 48"/>
                  <a:gd name="T7" fmla="*/ 8 h 44"/>
                  <a:gd name="T8" fmla="*/ 40 w 48"/>
                  <a:gd name="T9" fmla="*/ 0 h 44"/>
                  <a:gd name="T10" fmla="*/ 8 w 48"/>
                  <a:gd name="T11" fmla="*/ 0 h 44"/>
                  <a:gd name="T12" fmla="*/ 0 w 48"/>
                  <a:gd name="T13" fmla="*/ 8 h 44"/>
                  <a:gd name="T14" fmla="*/ 0 w 48"/>
                  <a:gd name="T15" fmla="*/ 24 h 44"/>
                  <a:gd name="T16" fmla="*/ 8 w 48"/>
                  <a:gd name="T17" fmla="*/ 32 h 44"/>
                  <a:gd name="T18" fmla="*/ 8 w 48"/>
                  <a:gd name="T19" fmla="*/ 44 h 44"/>
                  <a:gd name="T20" fmla="*/ 20 w 48"/>
                  <a:gd name="T21" fmla="*/ 3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4">
                    <a:moveTo>
                      <a:pt x="20" y="32"/>
                    </a:moveTo>
                    <a:cubicBezTo>
                      <a:pt x="40" y="32"/>
                      <a:pt x="40" y="32"/>
                      <a:pt x="40" y="32"/>
                    </a:cubicBezTo>
                    <a:cubicBezTo>
                      <a:pt x="44" y="32"/>
                      <a:pt x="48" y="28"/>
                      <a:pt x="48" y="24"/>
                    </a:cubicBezTo>
                    <a:cubicBezTo>
                      <a:pt x="48" y="8"/>
                      <a:pt x="48" y="8"/>
                      <a:pt x="48" y="8"/>
                    </a:cubicBezTo>
                    <a:cubicBezTo>
                      <a:pt x="48" y="4"/>
                      <a:pt x="44" y="0"/>
                      <a:pt x="40" y="0"/>
                    </a:cubicBezTo>
                    <a:cubicBezTo>
                      <a:pt x="8" y="0"/>
                      <a:pt x="8" y="0"/>
                      <a:pt x="8" y="0"/>
                    </a:cubicBezTo>
                    <a:cubicBezTo>
                      <a:pt x="4" y="0"/>
                      <a:pt x="0" y="4"/>
                      <a:pt x="0" y="8"/>
                    </a:cubicBezTo>
                    <a:cubicBezTo>
                      <a:pt x="0" y="24"/>
                      <a:pt x="0" y="24"/>
                      <a:pt x="0" y="24"/>
                    </a:cubicBezTo>
                    <a:cubicBezTo>
                      <a:pt x="0" y="28"/>
                      <a:pt x="4" y="32"/>
                      <a:pt x="8" y="32"/>
                    </a:cubicBezTo>
                    <a:cubicBezTo>
                      <a:pt x="8" y="44"/>
                      <a:pt x="8" y="44"/>
                      <a:pt x="8" y="44"/>
                    </a:cubicBezTo>
                    <a:lnTo>
                      <a:pt x="20" y="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20" name="Group 19"/>
          <p:cNvGrpSpPr/>
          <p:nvPr/>
        </p:nvGrpSpPr>
        <p:grpSpPr>
          <a:xfrm>
            <a:off x="6495143" y="6147894"/>
            <a:ext cx="3518191" cy="400110"/>
            <a:chOff x="8333567" y="6088567"/>
            <a:chExt cx="3518191" cy="400110"/>
          </a:xfrm>
        </p:grpSpPr>
        <p:sp>
          <p:nvSpPr>
            <p:cNvPr id="21" name="TextBox 20"/>
            <p:cNvSpPr txBox="1"/>
            <p:nvPr/>
          </p:nvSpPr>
          <p:spPr>
            <a:xfrm>
              <a:off x="8637080" y="6088567"/>
              <a:ext cx="3214678" cy="400110"/>
            </a:xfrm>
            <a:prstGeom prst="rect">
              <a:avLst/>
            </a:prstGeom>
            <a:noFill/>
          </p:spPr>
          <p:txBody>
            <a:bodyPr wrap="square" rtlCol="0">
              <a:spAutoFit/>
            </a:bodyPr>
            <a:lstStyle/>
            <a:p>
              <a:r>
                <a:rPr lang="is-IS" sz="2000" dirty="0">
                  <a:solidFill>
                    <a:schemeClr val="bg1"/>
                  </a:solidFill>
                </a:rPr>
                <a:t>T. (UK) +44 20 8123 0056</a:t>
              </a:r>
              <a:endParaRPr lang="id-ID" sz="2000" dirty="0">
                <a:solidFill>
                  <a:schemeClr val="bg1"/>
                </a:solidFill>
              </a:endParaRPr>
            </a:p>
          </p:txBody>
        </p:sp>
        <p:grpSp>
          <p:nvGrpSpPr>
            <p:cNvPr id="22" name="Group 21"/>
            <p:cNvGrpSpPr/>
            <p:nvPr/>
          </p:nvGrpSpPr>
          <p:grpSpPr>
            <a:xfrm>
              <a:off x="8333567" y="6088567"/>
              <a:ext cx="198350" cy="288737"/>
              <a:chOff x="2678113" y="3660776"/>
              <a:chExt cx="250825" cy="365125"/>
            </a:xfrm>
            <a:solidFill>
              <a:schemeClr val="bg1"/>
            </a:solidFill>
          </p:grpSpPr>
          <p:sp>
            <p:nvSpPr>
              <p:cNvPr id="23" name="Rectangle 36"/>
              <p:cNvSpPr>
                <a:spLocks noChangeArrowheads="1"/>
              </p:cNvSpPr>
              <p:nvPr/>
            </p:nvSpPr>
            <p:spPr bwMode="auto">
              <a:xfrm>
                <a:off x="2722563" y="3751263"/>
                <a:ext cx="160337"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Rectangle 37"/>
              <p:cNvSpPr>
                <a:spLocks noChangeArrowheads="1"/>
              </p:cNvSpPr>
              <p:nvPr/>
            </p:nvSpPr>
            <p:spPr bwMode="auto">
              <a:xfrm>
                <a:off x="2768600" y="3706813"/>
                <a:ext cx="6826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8"/>
              <p:cNvSpPr>
                <a:spLocks noEditPoints="1"/>
              </p:cNvSpPr>
              <p:nvPr/>
            </p:nvSpPr>
            <p:spPr bwMode="auto">
              <a:xfrm>
                <a:off x="2678113" y="3660776"/>
                <a:ext cx="250825" cy="365125"/>
              </a:xfrm>
              <a:custGeom>
                <a:avLst/>
                <a:gdLst>
                  <a:gd name="T0" fmla="*/ 36 w 44"/>
                  <a:gd name="T1" fmla="*/ 0 h 64"/>
                  <a:gd name="T2" fmla="*/ 8 w 44"/>
                  <a:gd name="T3" fmla="*/ 0 h 64"/>
                  <a:gd name="T4" fmla="*/ 0 w 44"/>
                  <a:gd name="T5" fmla="*/ 8 h 64"/>
                  <a:gd name="T6" fmla="*/ 0 w 44"/>
                  <a:gd name="T7" fmla="*/ 56 h 64"/>
                  <a:gd name="T8" fmla="*/ 8 w 44"/>
                  <a:gd name="T9" fmla="*/ 64 h 64"/>
                  <a:gd name="T10" fmla="*/ 36 w 44"/>
                  <a:gd name="T11" fmla="*/ 64 h 64"/>
                  <a:gd name="T12" fmla="*/ 44 w 44"/>
                  <a:gd name="T13" fmla="*/ 56 h 64"/>
                  <a:gd name="T14" fmla="*/ 44 w 44"/>
                  <a:gd name="T15" fmla="*/ 8 h 64"/>
                  <a:gd name="T16" fmla="*/ 36 w 44"/>
                  <a:gd name="T17" fmla="*/ 0 h 64"/>
                  <a:gd name="T18" fmla="*/ 40 w 44"/>
                  <a:gd name="T19" fmla="*/ 56 h 64"/>
                  <a:gd name="T20" fmla="*/ 36 w 44"/>
                  <a:gd name="T21" fmla="*/ 60 h 64"/>
                  <a:gd name="T22" fmla="*/ 8 w 44"/>
                  <a:gd name="T23" fmla="*/ 60 h 64"/>
                  <a:gd name="T24" fmla="*/ 4 w 44"/>
                  <a:gd name="T25" fmla="*/ 56 h 64"/>
                  <a:gd name="T26" fmla="*/ 4 w 44"/>
                  <a:gd name="T27" fmla="*/ 8 h 64"/>
                  <a:gd name="T28" fmla="*/ 8 w 44"/>
                  <a:gd name="T29" fmla="*/ 4 h 64"/>
                  <a:gd name="T30" fmla="*/ 36 w 44"/>
                  <a:gd name="T31" fmla="*/ 4 h 64"/>
                  <a:gd name="T32" fmla="*/ 40 w 44"/>
                  <a:gd name="T33" fmla="*/ 8 h 64"/>
                  <a:gd name="T34" fmla="*/ 40 w 44"/>
                  <a:gd name="T35"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64">
                    <a:moveTo>
                      <a:pt x="36" y="0"/>
                    </a:moveTo>
                    <a:cubicBezTo>
                      <a:pt x="8" y="0"/>
                      <a:pt x="8" y="0"/>
                      <a:pt x="8" y="0"/>
                    </a:cubicBezTo>
                    <a:cubicBezTo>
                      <a:pt x="4" y="0"/>
                      <a:pt x="0" y="4"/>
                      <a:pt x="0" y="8"/>
                    </a:cubicBezTo>
                    <a:cubicBezTo>
                      <a:pt x="0" y="56"/>
                      <a:pt x="0" y="56"/>
                      <a:pt x="0" y="56"/>
                    </a:cubicBezTo>
                    <a:cubicBezTo>
                      <a:pt x="0" y="60"/>
                      <a:pt x="4" y="64"/>
                      <a:pt x="8" y="64"/>
                    </a:cubicBezTo>
                    <a:cubicBezTo>
                      <a:pt x="36" y="64"/>
                      <a:pt x="36" y="64"/>
                      <a:pt x="36" y="64"/>
                    </a:cubicBezTo>
                    <a:cubicBezTo>
                      <a:pt x="40" y="64"/>
                      <a:pt x="44" y="60"/>
                      <a:pt x="44" y="56"/>
                    </a:cubicBezTo>
                    <a:cubicBezTo>
                      <a:pt x="44" y="8"/>
                      <a:pt x="44" y="8"/>
                      <a:pt x="44" y="8"/>
                    </a:cubicBezTo>
                    <a:cubicBezTo>
                      <a:pt x="44" y="4"/>
                      <a:pt x="40" y="0"/>
                      <a:pt x="36" y="0"/>
                    </a:cubicBezTo>
                    <a:close/>
                    <a:moveTo>
                      <a:pt x="40" y="56"/>
                    </a:moveTo>
                    <a:cubicBezTo>
                      <a:pt x="40" y="58"/>
                      <a:pt x="38" y="60"/>
                      <a:pt x="36" y="60"/>
                    </a:cubicBezTo>
                    <a:cubicBezTo>
                      <a:pt x="8" y="60"/>
                      <a:pt x="8" y="60"/>
                      <a:pt x="8" y="60"/>
                    </a:cubicBezTo>
                    <a:cubicBezTo>
                      <a:pt x="6" y="60"/>
                      <a:pt x="4" y="58"/>
                      <a:pt x="4" y="56"/>
                    </a:cubicBezTo>
                    <a:cubicBezTo>
                      <a:pt x="4" y="8"/>
                      <a:pt x="4" y="8"/>
                      <a:pt x="4" y="8"/>
                    </a:cubicBezTo>
                    <a:cubicBezTo>
                      <a:pt x="4" y="6"/>
                      <a:pt x="6" y="4"/>
                      <a:pt x="8" y="4"/>
                    </a:cubicBezTo>
                    <a:cubicBezTo>
                      <a:pt x="36" y="4"/>
                      <a:pt x="36" y="4"/>
                      <a:pt x="36" y="4"/>
                    </a:cubicBezTo>
                    <a:cubicBezTo>
                      <a:pt x="38" y="4"/>
                      <a:pt x="40" y="6"/>
                      <a:pt x="40" y="8"/>
                    </a:cubicBezTo>
                    <a:lnTo>
                      <a:pt x="40" y="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Rectangle 39"/>
              <p:cNvSpPr>
                <a:spLocks noChangeArrowheads="1"/>
              </p:cNvSpPr>
              <p:nvPr/>
            </p:nvSpPr>
            <p:spPr bwMode="auto">
              <a:xfrm>
                <a:off x="2722563" y="3957638"/>
                <a:ext cx="238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Rectangle 40"/>
              <p:cNvSpPr>
                <a:spLocks noChangeArrowheads="1"/>
              </p:cNvSpPr>
              <p:nvPr/>
            </p:nvSpPr>
            <p:spPr bwMode="auto">
              <a:xfrm>
                <a:off x="2768600" y="3957638"/>
                <a:ext cx="238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Rectangle 41"/>
              <p:cNvSpPr>
                <a:spLocks noChangeArrowheads="1"/>
              </p:cNvSpPr>
              <p:nvPr/>
            </p:nvSpPr>
            <p:spPr bwMode="auto">
              <a:xfrm>
                <a:off x="2814638" y="3957638"/>
                <a:ext cx="222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Rectangle 42"/>
              <p:cNvSpPr>
                <a:spLocks noChangeArrowheads="1"/>
              </p:cNvSpPr>
              <p:nvPr/>
            </p:nvSpPr>
            <p:spPr bwMode="auto">
              <a:xfrm>
                <a:off x="2860675" y="3957638"/>
                <a:ext cx="222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Rectangle 43"/>
              <p:cNvSpPr>
                <a:spLocks noChangeArrowheads="1"/>
              </p:cNvSpPr>
              <p:nvPr/>
            </p:nvSpPr>
            <p:spPr bwMode="auto">
              <a:xfrm>
                <a:off x="2722563" y="3911601"/>
                <a:ext cx="238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Rectangle 44"/>
              <p:cNvSpPr>
                <a:spLocks noChangeArrowheads="1"/>
              </p:cNvSpPr>
              <p:nvPr/>
            </p:nvSpPr>
            <p:spPr bwMode="auto">
              <a:xfrm>
                <a:off x="2768600" y="3911601"/>
                <a:ext cx="238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Rectangle 45"/>
              <p:cNvSpPr>
                <a:spLocks noChangeArrowheads="1"/>
              </p:cNvSpPr>
              <p:nvPr/>
            </p:nvSpPr>
            <p:spPr bwMode="auto">
              <a:xfrm>
                <a:off x="2814638" y="3911601"/>
                <a:ext cx="222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Rectangle 46"/>
              <p:cNvSpPr>
                <a:spLocks noChangeArrowheads="1"/>
              </p:cNvSpPr>
              <p:nvPr/>
            </p:nvSpPr>
            <p:spPr bwMode="auto">
              <a:xfrm>
                <a:off x="2860675" y="3911601"/>
                <a:ext cx="222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34" name="TextBox 33"/>
          <p:cNvSpPr txBox="1"/>
          <p:nvPr/>
        </p:nvSpPr>
        <p:spPr>
          <a:xfrm>
            <a:off x="3717741" y="1337307"/>
            <a:ext cx="4439998" cy="646331"/>
          </a:xfrm>
          <a:prstGeom prst="rect">
            <a:avLst/>
          </a:prstGeom>
          <a:solidFill>
            <a:schemeClr val="bg1"/>
          </a:solidFill>
        </p:spPr>
        <p:txBody>
          <a:bodyPr wrap="none" rtlCol="0">
            <a:spAutoFit/>
          </a:bodyPr>
          <a:lstStyle/>
          <a:p>
            <a:pPr algn="ctr"/>
            <a:r>
              <a:rPr lang="en-US" sz="2000" dirty="0"/>
              <a:t>We’ll answer all your questions promptly</a:t>
            </a:r>
          </a:p>
          <a:p>
            <a:pPr algn="r"/>
            <a:endParaRPr lang="en-US" sz="1600" dirty="0">
              <a:solidFill>
                <a:schemeClr val="accent2"/>
              </a:solidFill>
            </a:endParaRPr>
          </a:p>
        </p:txBody>
      </p:sp>
      <p:sp>
        <p:nvSpPr>
          <p:cNvPr id="62" name="Slide Number Placeholder 3"/>
          <p:cNvSpPr txBox="1">
            <a:spLocks/>
          </p:cNvSpPr>
          <p:nvPr/>
        </p:nvSpPr>
        <p:spPr>
          <a:xfrm>
            <a:off x="2471078" y="6404745"/>
            <a:ext cx="2743200" cy="365125"/>
          </a:xfrm>
          <a:prstGeom prst="rect">
            <a:avLst/>
          </a:prstGeom>
        </p:spPr>
        <p:txBody>
          <a:bodyPr anchor="b"/>
          <a:lstStyle>
            <a:defPPr>
              <a:defRPr lang="id-ID"/>
            </a:defPPr>
            <a:lvl1pPr marL="0" algn="r" defTabSz="914400" rtl="0" eaLnBrk="1" latinLnBrk="0" hangingPunct="1">
              <a:defRPr sz="1000" kern="1200">
                <a:solidFill>
                  <a:schemeClr val="tx1"/>
                </a:solidFill>
                <a:latin typeface="Kefa" charset="0"/>
                <a:ea typeface="Kefa" charset="0"/>
                <a:cs typeface="Kef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CBC0E4-DBA0-48B1-A4A8-062813EEAD86}" type="slidenum">
              <a:rPr lang="id-ID" smtClean="0"/>
              <a:pPr/>
              <a:t>26</a:t>
            </a:fld>
            <a:endParaRPr lang="id-ID" dirty="0"/>
          </a:p>
        </p:txBody>
      </p:sp>
      <p:sp>
        <p:nvSpPr>
          <p:cNvPr id="64" name="TextBox 63"/>
          <p:cNvSpPr txBox="1"/>
          <p:nvPr/>
        </p:nvSpPr>
        <p:spPr>
          <a:xfrm>
            <a:off x="249168" y="5142322"/>
            <a:ext cx="3453440" cy="646331"/>
          </a:xfrm>
          <a:prstGeom prst="rect">
            <a:avLst/>
          </a:prstGeom>
          <a:noFill/>
        </p:spPr>
        <p:txBody>
          <a:bodyPr wrap="square" rtlCol="0">
            <a:spAutoFit/>
          </a:bodyPr>
          <a:lstStyle/>
          <a:p>
            <a:r>
              <a:rPr lang="en-US" sz="2400" b="1" dirty="0">
                <a:solidFill>
                  <a:schemeClr val="bg1"/>
                </a:solidFill>
              </a:rPr>
              <a:t>Tobias Bergmann (CEO)</a:t>
            </a:r>
            <a:br>
              <a:rPr lang="en-US" sz="2400" b="1" dirty="0">
                <a:solidFill>
                  <a:schemeClr val="bg1"/>
                </a:solidFill>
              </a:rPr>
            </a:br>
            <a:r>
              <a:rPr lang="en-US" sz="1200" b="1" dirty="0">
                <a:solidFill>
                  <a:schemeClr val="bg1"/>
                </a:solidFill>
              </a:rPr>
              <a:t>Kuala Lumpur Office</a:t>
            </a:r>
            <a:endParaRPr lang="id-ID" sz="1200" b="1" dirty="0">
              <a:solidFill>
                <a:schemeClr val="bg1"/>
              </a:solidFill>
            </a:endParaRPr>
          </a:p>
        </p:txBody>
      </p:sp>
      <p:grpSp>
        <p:nvGrpSpPr>
          <p:cNvPr id="65" name="Group 64"/>
          <p:cNvGrpSpPr/>
          <p:nvPr/>
        </p:nvGrpSpPr>
        <p:grpSpPr>
          <a:xfrm>
            <a:off x="328940" y="5848313"/>
            <a:ext cx="3975566" cy="307777"/>
            <a:chOff x="8335983" y="5715403"/>
            <a:chExt cx="3975566" cy="307777"/>
          </a:xfrm>
        </p:grpSpPr>
        <p:sp>
          <p:nvSpPr>
            <p:cNvPr id="66" name="TextBox 65"/>
            <p:cNvSpPr txBox="1"/>
            <p:nvPr/>
          </p:nvSpPr>
          <p:spPr>
            <a:xfrm>
              <a:off x="8622159" y="5715403"/>
              <a:ext cx="3689390" cy="307777"/>
            </a:xfrm>
            <a:prstGeom prst="rect">
              <a:avLst/>
            </a:prstGeom>
            <a:noFill/>
          </p:spPr>
          <p:txBody>
            <a:bodyPr wrap="square" rtlCol="0">
              <a:spAutoFit/>
            </a:bodyPr>
            <a:lstStyle/>
            <a:p>
              <a:r>
                <a:rPr lang="id-ID" sz="1400" dirty="0" err="1">
                  <a:solidFill>
                    <a:schemeClr val="bg1"/>
                  </a:solidFill>
                </a:rPr>
                <a:t>tobias@tigerlab.com</a:t>
              </a:r>
              <a:endParaRPr lang="id-ID" sz="1400" dirty="0">
                <a:solidFill>
                  <a:schemeClr val="bg1"/>
                </a:solidFill>
              </a:endParaRPr>
            </a:p>
          </p:txBody>
        </p:sp>
        <p:grpSp>
          <p:nvGrpSpPr>
            <p:cNvPr id="67" name="Group 66"/>
            <p:cNvGrpSpPr/>
            <p:nvPr/>
          </p:nvGrpSpPr>
          <p:grpSpPr>
            <a:xfrm>
              <a:off x="8335983" y="5733107"/>
              <a:ext cx="283903" cy="283903"/>
              <a:chOff x="4752975" y="3660776"/>
              <a:chExt cx="365125" cy="365125"/>
            </a:xfrm>
            <a:solidFill>
              <a:schemeClr val="bg1"/>
            </a:solidFill>
          </p:grpSpPr>
          <p:sp>
            <p:nvSpPr>
              <p:cNvPr id="68" name="Freeform 51"/>
              <p:cNvSpPr>
                <a:spLocks/>
              </p:cNvSpPr>
              <p:nvPr/>
            </p:nvSpPr>
            <p:spPr bwMode="auto">
              <a:xfrm>
                <a:off x="4843463" y="3775076"/>
                <a:ext cx="274637" cy="250825"/>
              </a:xfrm>
              <a:custGeom>
                <a:avLst/>
                <a:gdLst>
                  <a:gd name="T0" fmla="*/ 40 w 48"/>
                  <a:gd name="T1" fmla="*/ 0 h 44"/>
                  <a:gd name="T2" fmla="*/ 36 w 48"/>
                  <a:gd name="T3" fmla="*/ 0 h 44"/>
                  <a:gd name="T4" fmla="*/ 36 w 48"/>
                  <a:gd name="T5" fmla="*/ 4 h 44"/>
                  <a:gd name="T6" fmla="*/ 24 w 48"/>
                  <a:gd name="T7" fmla="*/ 16 h 44"/>
                  <a:gd name="T8" fmla="*/ 6 w 48"/>
                  <a:gd name="T9" fmla="*/ 16 h 44"/>
                  <a:gd name="T10" fmla="*/ 0 w 48"/>
                  <a:gd name="T11" fmla="*/ 22 h 44"/>
                  <a:gd name="T12" fmla="*/ 0 w 48"/>
                  <a:gd name="T13" fmla="*/ 24 h 44"/>
                  <a:gd name="T14" fmla="*/ 8 w 48"/>
                  <a:gd name="T15" fmla="*/ 32 h 44"/>
                  <a:gd name="T16" fmla="*/ 28 w 48"/>
                  <a:gd name="T17" fmla="*/ 32 h 44"/>
                  <a:gd name="T18" fmla="*/ 40 w 48"/>
                  <a:gd name="T19" fmla="*/ 44 h 44"/>
                  <a:gd name="T20" fmla="*/ 40 w 48"/>
                  <a:gd name="T21" fmla="*/ 32 h 44"/>
                  <a:gd name="T22" fmla="*/ 48 w 48"/>
                  <a:gd name="T23" fmla="*/ 24 h 44"/>
                  <a:gd name="T24" fmla="*/ 48 w 48"/>
                  <a:gd name="T25" fmla="*/ 8 h 44"/>
                  <a:gd name="T26" fmla="*/ 40 w 48"/>
                  <a:gd name="T2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4">
                    <a:moveTo>
                      <a:pt x="40" y="0"/>
                    </a:moveTo>
                    <a:cubicBezTo>
                      <a:pt x="36" y="0"/>
                      <a:pt x="36" y="0"/>
                      <a:pt x="36" y="0"/>
                    </a:cubicBezTo>
                    <a:cubicBezTo>
                      <a:pt x="36" y="4"/>
                      <a:pt x="36" y="4"/>
                      <a:pt x="36" y="4"/>
                    </a:cubicBezTo>
                    <a:cubicBezTo>
                      <a:pt x="36" y="10"/>
                      <a:pt x="30" y="16"/>
                      <a:pt x="24" y="16"/>
                    </a:cubicBezTo>
                    <a:cubicBezTo>
                      <a:pt x="6" y="16"/>
                      <a:pt x="6" y="16"/>
                      <a:pt x="6" y="16"/>
                    </a:cubicBezTo>
                    <a:cubicBezTo>
                      <a:pt x="0" y="22"/>
                      <a:pt x="0" y="22"/>
                      <a:pt x="0" y="22"/>
                    </a:cubicBezTo>
                    <a:cubicBezTo>
                      <a:pt x="0" y="24"/>
                      <a:pt x="0" y="24"/>
                      <a:pt x="0" y="24"/>
                    </a:cubicBezTo>
                    <a:cubicBezTo>
                      <a:pt x="0" y="28"/>
                      <a:pt x="4" y="32"/>
                      <a:pt x="8" y="32"/>
                    </a:cubicBezTo>
                    <a:cubicBezTo>
                      <a:pt x="28" y="32"/>
                      <a:pt x="28" y="32"/>
                      <a:pt x="28" y="32"/>
                    </a:cubicBezTo>
                    <a:cubicBezTo>
                      <a:pt x="40" y="44"/>
                      <a:pt x="40" y="44"/>
                      <a:pt x="40" y="44"/>
                    </a:cubicBezTo>
                    <a:cubicBezTo>
                      <a:pt x="40" y="32"/>
                      <a:pt x="40" y="32"/>
                      <a:pt x="40" y="32"/>
                    </a:cubicBezTo>
                    <a:cubicBezTo>
                      <a:pt x="44" y="32"/>
                      <a:pt x="48" y="28"/>
                      <a:pt x="48" y="24"/>
                    </a:cubicBezTo>
                    <a:cubicBezTo>
                      <a:pt x="48" y="8"/>
                      <a:pt x="48" y="8"/>
                      <a:pt x="48" y="8"/>
                    </a:cubicBezTo>
                    <a:cubicBezTo>
                      <a:pt x="48" y="4"/>
                      <a:pt x="44"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52"/>
              <p:cNvSpPr>
                <a:spLocks/>
              </p:cNvSpPr>
              <p:nvPr/>
            </p:nvSpPr>
            <p:spPr bwMode="auto">
              <a:xfrm>
                <a:off x="4752975" y="3660776"/>
                <a:ext cx="273050" cy="250825"/>
              </a:xfrm>
              <a:custGeom>
                <a:avLst/>
                <a:gdLst>
                  <a:gd name="T0" fmla="*/ 20 w 48"/>
                  <a:gd name="T1" fmla="*/ 32 h 44"/>
                  <a:gd name="T2" fmla="*/ 40 w 48"/>
                  <a:gd name="T3" fmla="*/ 32 h 44"/>
                  <a:gd name="T4" fmla="*/ 48 w 48"/>
                  <a:gd name="T5" fmla="*/ 24 h 44"/>
                  <a:gd name="T6" fmla="*/ 48 w 48"/>
                  <a:gd name="T7" fmla="*/ 8 h 44"/>
                  <a:gd name="T8" fmla="*/ 40 w 48"/>
                  <a:gd name="T9" fmla="*/ 0 h 44"/>
                  <a:gd name="T10" fmla="*/ 8 w 48"/>
                  <a:gd name="T11" fmla="*/ 0 h 44"/>
                  <a:gd name="T12" fmla="*/ 0 w 48"/>
                  <a:gd name="T13" fmla="*/ 8 h 44"/>
                  <a:gd name="T14" fmla="*/ 0 w 48"/>
                  <a:gd name="T15" fmla="*/ 24 h 44"/>
                  <a:gd name="T16" fmla="*/ 8 w 48"/>
                  <a:gd name="T17" fmla="*/ 32 h 44"/>
                  <a:gd name="T18" fmla="*/ 8 w 48"/>
                  <a:gd name="T19" fmla="*/ 44 h 44"/>
                  <a:gd name="T20" fmla="*/ 20 w 48"/>
                  <a:gd name="T21" fmla="*/ 3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4">
                    <a:moveTo>
                      <a:pt x="20" y="32"/>
                    </a:moveTo>
                    <a:cubicBezTo>
                      <a:pt x="40" y="32"/>
                      <a:pt x="40" y="32"/>
                      <a:pt x="40" y="32"/>
                    </a:cubicBezTo>
                    <a:cubicBezTo>
                      <a:pt x="44" y="32"/>
                      <a:pt x="48" y="28"/>
                      <a:pt x="48" y="24"/>
                    </a:cubicBezTo>
                    <a:cubicBezTo>
                      <a:pt x="48" y="8"/>
                      <a:pt x="48" y="8"/>
                      <a:pt x="48" y="8"/>
                    </a:cubicBezTo>
                    <a:cubicBezTo>
                      <a:pt x="48" y="4"/>
                      <a:pt x="44" y="0"/>
                      <a:pt x="40" y="0"/>
                    </a:cubicBezTo>
                    <a:cubicBezTo>
                      <a:pt x="8" y="0"/>
                      <a:pt x="8" y="0"/>
                      <a:pt x="8" y="0"/>
                    </a:cubicBezTo>
                    <a:cubicBezTo>
                      <a:pt x="4" y="0"/>
                      <a:pt x="0" y="4"/>
                      <a:pt x="0" y="8"/>
                    </a:cubicBezTo>
                    <a:cubicBezTo>
                      <a:pt x="0" y="24"/>
                      <a:pt x="0" y="24"/>
                      <a:pt x="0" y="24"/>
                    </a:cubicBezTo>
                    <a:cubicBezTo>
                      <a:pt x="0" y="28"/>
                      <a:pt x="4" y="32"/>
                      <a:pt x="8" y="32"/>
                    </a:cubicBezTo>
                    <a:cubicBezTo>
                      <a:pt x="8" y="44"/>
                      <a:pt x="8" y="44"/>
                      <a:pt x="8" y="44"/>
                    </a:cubicBezTo>
                    <a:lnTo>
                      <a:pt x="20" y="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70" name="Group 69"/>
          <p:cNvGrpSpPr/>
          <p:nvPr/>
        </p:nvGrpSpPr>
        <p:grpSpPr>
          <a:xfrm>
            <a:off x="355621" y="6196289"/>
            <a:ext cx="3518191" cy="400110"/>
            <a:chOff x="8333567" y="6088567"/>
            <a:chExt cx="3518191" cy="400110"/>
          </a:xfrm>
        </p:grpSpPr>
        <p:sp>
          <p:nvSpPr>
            <p:cNvPr id="71" name="TextBox 70"/>
            <p:cNvSpPr txBox="1"/>
            <p:nvPr/>
          </p:nvSpPr>
          <p:spPr>
            <a:xfrm>
              <a:off x="8637080" y="6088567"/>
              <a:ext cx="3214678" cy="400110"/>
            </a:xfrm>
            <a:prstGeom prst="rect">
              <a:avLst/>
            </a:prstGeom>
            <a:noFill/>
          </p:spPr>
          <p:txBody>
            <a:bodyPr wrap="square" rtlCol="0">
              <a:spAutoFit/>
            </a:bodyPr>
            <a:lstStyle/>
            <a:p>
              <a:r>
                <a:rPr lang="de-DE" sz="2000" dirty="0">
                  <a:solidFill>
                    <a:schemeClr val="bg1"/>
                  </a:solidFill>
                </a:rPr>
                <a:t>T</a:t>
              </a:r>
              <a:r>
                <a:rPr lang="mr-IN" sz="2000" dirty="0">
                  <a:solidFill>
                    <a:schemeClr val="bg1"/>
                  </a:solidFill>
                </a:rPr>
                <a:t>.(MY) +60 (0) 196000474</a:t>
              </a:r>
              <a:endParaRPr lang="id-ID" sz="2000" dirty="0">
                <a:solidFill>
                  <a:schemeClr val="bg1"/>
                </a:solidFill>
              </a:endParaRPr>
            </a:p>
          </p:txBody>
        </p:sp>
        <p:grpSp>
          <p:nvGrpSpPr>
            <p:cNvPr id="72" name="Group 71"/>
            <p:cNvGrpSpPr/>
            <p:nvPr/>
          </p:nvGrpSpPr>
          <p:grpSpPr>
            <a:xfrm>
              <a:off x="8333567" y="6088567"/>
              <a:ext cx="198350" cy="288737"/>
              <a:chOff x="2678113" y="3660776"/>
              <a:chExt cx="250825" cy="365125"/>
            </a:xfrm>
            <a:solidFill>
              <a:schemeClr val="bg1"/>
            </a:solidFill>
          </p:grpSpPr>
          <p:sp>
            <p:nvSpPr>
              <p:cNvPr id="73" name="Rectangle 36"/>
              <p:cNvSpPr>
                <a:spLocks noChangeArrowheads="1"/>
              </p:cNvSpPr>
              <p:nvPr/>
            </p:nvSpPr>
            <p:spPr bwMode="auto">
              <a:xfrm>
                <a:off x="2722563" y="3751263"/>
                <a:ext cx="160337" cy="138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Rectangle 37"/>
              <p:cNvSpPr>
                <a:spLocks noChangeArrowheads="1"/>
              </p:cNvSpPr>
              <p:nvPr/>
            </p:nvSpPr>
            <p:spPr bwMode="auto">
              <a:xfrm>
                <a:off x="2768600" y="3706813"/>
                <a:ext cx="6826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38"/>
              <p:cNvSpPr>
                <a:spLocks noEditPoints="1"/>
              </p:cNvSpPr>
              <p:nvPr/>
            </p:nvSpPr>
            <p:spPr bwMode="auto">
              <a:xfrm>
                <a:off x="2678113" y="3660776"/>
                <a:ext cx="250825" cy="365125"/>
              </a:xfrm>
              <a:custGeom>
                <a:avLst/>
                <a:gdLst>
                  <a:gd name="T0" fmla="*/ 36 w 44"/>
                  <a:gd name="T1" fmla="*/ 0 h 64"/>
                  <a:gd name="T2" fmla="*/ 8 w 44"/>
                  <a:gd name="T3" fmla="*/ 0 h 64"/>
                  <a:gd name="T4" fmla="*/ 0 w 44"/>
                  <a:gd name="T5" fmla="*/ 8 h 64"/>
                  <a:gd name="T6" fmla="*/ 0 w 44"/>
                  <a:gd name="T7" fmla="*/ 56 h 64"/>
                  <a:gd name="T8" fmla="*/ 8 w 44"/>
                  <a:gd name="T9" fmla="*/ 64 h 64"/>
                  <a:gd name="T10" fmla="*/ 36 w 44"/>
                  <a:gd name="T11" fmla="*/ 64 h 64"/>
                  <a:gd name="T12" fmla="*/ 44 w 44"/>
                  <a:gd name="T13" fmla="*/ 56 h 64"/>
                  <a:gd name="T14" fmla="*/ 44 w 44"/>
                  <a:gd name="T15" fmla="*/ 8 h 64"/>
                  <a:gd name="T16" fmla="*/ 36 w 44"/>
                  <a:gd name="T17" fmla="*/ 0 h 64"/>
                  <a:gd name="T18" fmla="*/ 40 w 44"/>
                  <a:gd name="T19" fmla="*/ 56 h 64"/>
                  <a:gd name="T20" fmla="*/ 36 w 44"/>
                  <a:gd name="T21" fmla="*/ 60 h 64"/>
                  <a:gd name="T22" fmla="*/ 8 w 44"/>
                  <a:gd name="T23" fmla="*/ 60 h 64"/>
                  <a:gd name="T24" fmla="*/ 4 w 44"/>
                  <a:gd name="T25" fmla="*/ 56 h 64"/>
                  <a:gd name="T26" fmla="*/ 4 w 44"/>
                  <a:gd name="T27" fmla="*/ 8 h 64"/>
                  <a:gd name="T28" fmla="*/ 8 w 44"/>
                  <a:gd name="T29" fmla="*/ 4 h 64"/>
                  <a:gd name="T30" fmla="*/ 36 w 44"/>
                  <a:gd name="T31" fmla="*/ 4 h 64"/>
                  <a:gd name="T32" fmla="*/ 40 w 44"/>
                  <a:gd name="T33" fmla="*/ 8 h 64"/>
                  <a:gd name="T34" fmla="*/ 40 w 44"/>
                  <a:gd name="T35"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64">
                    <a:moveTo>
                      <a:pt x="36" y="0"/>
                    </a:moveTo>
                    <a:cubicBezTo>
                      <a:pt x="8" y="0"/>
                      <a:pt x="8" y="0"/>
                      <a:pt x="8" y="0"/>
                    </a:cubicBezTo>
                    <a:cubicBezTo>
                      <a:pt x="4" y="0"/>
                      <a:pt x="0" y="4"/>
                      <a:pt x="0" y="8"/>
                    </a:cubicBezTo>
                    <a:cubicBezTo>
                      <a:pt x="0" y="56"/>
                      <a:pt x="0" y="56"/>
                      <a:pt x="0" y="56"/>
                    </a:cubicBezTo>
                    <a:cubicBezTo>
                      <a:pt x="0" y="60"/>
                      <a:pt x="4" y="64"/>
                      <a:pt x="8" y="64"/>
                    </a:cubicBezTo>
                    <a:cubicBezTo>
                      <a:pt x="36" y="64"/>
                      <a:pt x="36" y="64"/>
                      <a:pt x="36" y="64"/>
                    </a:cubicBezTo>
                    <a:cubicBezTo>
                      <a:pt x="40" y="64"/>
                      <a:pt x="44" y="60"/>
                      <a:pt x="44" y="56"/>
                    </a:cubicBezTo>
                    <a:cubicBezTo>
                      <a:pt x="44" y="8"/>
                      <a:pt x="44" y="8"/>
                      <a:pt x="44" y="8"/>
                    </a:cubicBezTo>
                    <a:cubicBezTo>
                      <a:pt x="44" y="4"/>
                      <a:pt x="40" y="0"/>
                      <a:pt x="36" y="0"/>
                    </a:cubicBezTo>
                    <a:close/>
                    <a:moveTo>
                      <a:pt x="40" y="56"/>
                    </a:moveTo>
                    <a:cubicBezTo>
                      <a:pt x="40" y="58"/>
                      <a:pt x="38" y="60"/>
                      <a:pt x="36" y="60"/>
                    </a:cubicBezTo>
                    <a:cubicBezTo>
                      <a:pt x="8" y="60"/>
                      <a:pt x="8" y="60"/>
                      <a:pt x="8" y="60"/>
                    </a:cubicBezTo>
                    <a:cubicBezTo>
                      <a:pt x="6" y="60"/>
                      <a:pt x="4" y="58"/>
                      <a:pt x="4" y="56"/>
                    </a:cubicBezTo>
                    <a:cubicBezTo>
                      <a:pt x="4" y="8"/>
                      <a:pt x="4" y="8"/>
                      <a:pt x="4" y="8"/>
                    </a:cubicBezTo>
                    <a:cubicBezTo>
                      <a:pt x="4" y="6"/>
                      <a:pt x="6" y="4"/>
                      <a:pt x="8" y="4"/>
                    </a:cubicBezTo>
                    <a:cubicBezTo>
                      <a:pt x="36" y="4"/>
                      <a:pt x="36" y="4"/>
                      <a:pt x="36" y="4"/>
                    </a:cubicBezTo>
                    <a:cubicBezTo>
                      <a:pt x="38" y="4"/>
                      <a:pt x="40" y="6"/>
                      <a:pt x="40" y="8"/>
                    </a:cubicBezTo>
                    <a:lnTo>
                      <a:pt x="40" y="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Rectangle 39"/>
              <p:cNvSpPr>
                <a:spLocks noChangeArrowheads="1"/>
              </p:cNvSpPr>
              <p:nvPr/>
            </p:nvSpPr>
            <p:spPr bwMode="auto">
              <a:xfrm>
                <a:off x="2722563" y="3957638"/>
                <a:ext cx="238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Rectangle 40"/>
              <p:cNvSpPr>
                <a:spLocks noChangeArrowheads="1"/>
              </p:cNvSpPr>
              <p:nvPr/>
            </p:nvSpPr>
            <p:spPr bwMode="auto">
              <a:xfrm>
                <a:off x="2768600" y="3957638"/>
                <a:ext cx="238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Rectangle 41"/>
              <p:cNvSpPr>
                <a:spLocks noChangeArrowheads="1"/>
              </p:cNvSpPr>
              <p:nvPr/>
            </p:nvSpPr>
            <p:spPr bwMode="auto">
              <a:xfrm>
                <a:off x="2814638" y="3957638"/>
                <a:ext cx="222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Rectangle 42"/>
              <p:cNvSpPr>
                <a:spLocks noChangeArrowheads="1"/>
              </p:cNvSpPr>
              <p:nvPr/>
            </p:nvSpPr>
            <p:spPr bwMode="auto">
              <a:xfrm>
                <a:off x="2860675" y="3957638"/>
                <a:ext cx="222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Rectangle 43"/>
              <p:cNvSpPr>
                <a:spLocks noChangeArrowheads="1"/>
              </p:cNvSpPr>
              <p:nvPr/>
            </p:nvSpPr>
            <p:spPr bwMode="auto">
              <a:xfrm>
                <a:off x="2722563" y="3911601"/>
                <a:ext cx="238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Rectangle 44"/>
              <p:cNvSpPr>
                <a:spLocks noChangeArrowheads="1"/>
              </p:cNvSpPr>
              <p:nvPr/>
            </p:nvSpPr>
            <p:spPr bwMode="auto">
              <a:xfrm>
                <a:off x="2768600" y="3911601"/>
                <a:ext cx="238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Rectangle 45"/>
              <p:cNvSpPr>
                <a:spLocks noChangeArrowheads="1"/>
              </p:cNvSpPr>
              <p:nvPr/>
            </p:nvSpPr>
            <p:spPr bwMode="auto">
              <a:xfrm>
                <a:off x="2814638" y="3911601"/>
                <a:ext cx="222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Rectangle 46"/>
              <p:cNvSpPr>
                <a:spLocks noChangeArrowheads="1"/>
              </p:cNvSpPr>
              <p:nvPr/>
            </p:nvSpPr>
            <p:spPr bwMode="auto">
              <a:xfrm>
                <a:off x="2860675" y="3911601"/>
                <a:ext cx="222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84" name="Oval 83"/>
          <p:cNvSpPr>
            <a:spLocks noChangeAspect="1"/>
          </p:cNvSpPr>
          <p:nvPr/>
        </p:nvSpPr>
        <p:spPr>
          <a:xfrm>
            <a:off x="4232913" y="5070322"/>
            <a:ext cx="1584000" cy="1584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5" name="Oval 84"/>
          <p:cNvSpPr/>
          <p:nvPr/>
        </p:nvSpPr>
        <p:spPr>
          <a:xfrm>
            <a:off x="4301139" y="5142322"/>
            <a:ext cx="1440000" cy="144000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5" name="Oval 34"/>
          <p:cNvSpPr>
            <a:spLocks noChangeAspect="1"/>
          </p:cNvSpPr>
          <p:nvPr/>
        </p:nvSpPr>
        <p:spPr>
          <a:xfrm>
            <a:off x="10202677" y="5073908"/>
            <a:ext cx="1584000" cy="1584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8" name="Picture 87"/>
          <p:cNvPicPr>
            <a:picLocks/>
          </p:cNvPicPr>
          <p:nvPr/>
        </p:nvPicPr>
        <p:blipFill>
          <a:blip r:embed="rId4"/>
          <a:stretch>
            <a:fillRect/>
          </a:stretch>
        </p:blipFill>
        <p:spPr>
          <a:xfrm>
            <a:off x="10279837" y="5140184"/>
            <a:ext cx="1440000" cy="1440000"/>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89182" y="1773850"/>
            <a:ext cx="2547937" cy="719184"/>
          </a:xfrm>
          <a:prstGeom prst="rect">
            <a:avLst/>
          </a:prstGeom>
        </p:spPr>
      </p:pic>
      <p:pic>
        <p:nvPicPr>
          <p:cNvPr id="36" name="Picture 35"/>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883801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2"/>
          <p:cNvSpPr txBox="1">
            <a:spLocks/>
          </p:cNvSpPr>
          <p:nvPr/>
        </p:nvSpPr>
        <p:spPr>
          <a:xfrm>
            <a:off x="864000" y="360000"/>
            <a:ext cx="10189029" cy="55421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3600" dirty="0">
                <a:solidFill>
                  <a:schemeClr val="bg1"/>
                </a:solidFill>
                <a:latin typeface="Kefa" charset="0"/>
                <a:ea typeface="Kefa" charset="0"/>
                <a:cs typeface="Kefa" charset="0"/>
              </a:rPr>
              <a:t>End of main slides</a:t>
            </a:r>
            <a:endParaRPr lang="en-US" sz="1200" dirty="0">
              <a:solidFill>
                <a:schemeClr val="bg1"/>
              </a:solidFill>
              <a:latin typeface="Kefa" charset="0"/>
              <a:ea typeface="Kefa" charset="0"/>
              <a:cs typeface="Kefa" charset="0"/>
            </a:endParaRPr>
          </a:p>
        </p:txBody>
      </p:sp>
      <p:sp>
        <p:nvSpPr>
          <p:cNvPr id="5" name="Slide Number Placeholder 4"/>
          <p:cNvSpPr>
            <a:spLocks noGrp="1"/>
          </p:cNvSpPr>
          <p:nvPr>
            <p:ph type="sldNum" sz="quarter" idx="12"/>
          </p:nvPr>
        </p:nvSpPr>
        <p:spPr/>
        <p:txBody>
          <a:bodyPr/>
          <a:lstStyle/>
          <a:p>
            <a:fld id="{8DCBC0E4-DBA0-48B1-A4A8-062813EEAD86}" type="slidenum">
              <a:rPr lang="id-ID" smtClean="0"/>
              <a:pPr/>
              <a:t>27</a:t>
            </a:fld>
            <a:endParaRPr lang="id-ID" dirty="0"/>
          </a:p>
        </p:txBody>
      </p:sp>
      <p:sp>
        <p:nvSpPr>
          <p:cNvPr id="8" name="Content Placeholder 2"/>
          <p:cNvSpPr txBox="1">
            <a:spLocks/>
          </p:cNvSpPr>
          <p:nvPr/>
        </p:nvSpPr>
        <p:spPr>
          <a:xfrm>
            <a:off x="2633472" y="2623870"/>
            <a:ext cx="7717535" cy="55421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3600" dirty="0">
                <a:latin typeface="Kefa" charset="0"/>
                <a:ea typeface="Kefa" charset="0"/>
                <a:cs typeface="Kefa" charset="0"/>
              </a:rPr>
              <a:t>Following are some View Examples and further details to single Product Features</a:t>
            </a:r>
            <a:endParaRPr lang="en-US" sz="1200" dirty="0">
              <a:latin typeface="Kefa" charset="0"/>
              <a:ea typeface="Kefa" charset="0"/>
              <a:cs typeface="Kefa" charset="0"/>
            </a:endParaRPr>
          </a:p>
        </p:txBody>
      </p:sp>
    </p:spTree>
    <p:extLst>
      <p:ext uri="{BB962C8B-B14F-4D97-AF65-F5344CB8AC3E}">
        <p14:creationId xmlns:p14="http://schemas.microsoft.com/office/powerpoint/2010/main" val="112528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p:cNvGrpSpPr>
            <a:grpSpLocks noChangeAspect="1"/>
          </p:cNvGrpSpPr>
          <p:nvPr/>
        </p:nvGrpSpPr>
        <p:grpSpPr>
          <a:xfrm>
            <a:off x="480182" y="4624080"/>
            <a:ext cx="1714500" cy="1714500"/>
            <a:chOff x="403412" y="107576"/>
            <a:chExt cx="4320000" cy="4320000"/>
          </a:xfrm>
        </p:grpSpPr>
        <p:sp>
          <p:nvSpPr>
            <p:cNvPr id="13" name="Teardrop 12"/>
            <p:cNvSpPr/>
            <p:nvPr/>
          </p:nvSpPr>
          <p:spPr>
            <a:xfrm>
              <a:off x="403412" y="107576"/>
              <a:ext cx="4320000" cy="4320000"/>
            </a:xfrm>
            <a:prstGeom prst="teardrop">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ardrop 13"/>
            <p:cNvSpPr/>
            <p:nvPr/>
          </p:nvSpPr>
          <p:spPr>
            <a:xfrm>
              <a:off x="583412" y="287576"/>
              <a:ext cx="3960000" cy="3960000"/>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7" name="TextBox 16"/>
          <p:cNvSpPr txBox="1"/>
          <p:nvPr/>
        </p:nvSpPr>
        <p:spPr>
          <a:xfrm>
            <a:off x="1190218" y="4973497"/>
            <a:ext cx="294427" cy="1015663"/>
          </a:xfrm>
          <a:prstGeom prst="rect">
            <a:avLst/>
          </a:prstGeom>
          <a:noFill/>
        </p:spPr>
        <p:txBody>
          <a:bodyPr wrap="square" rtlCol="0">
            <a:spAutoFit/>
          </a:bodyPr>
          <a:lstStyle/>
          <a:p>
            <a:pPr algn="ctr"/>
            <a:r>
              <a:rPr lang="id-ID" sz="6000" b="1">
                <a:solidFill>
                  <a:schemeClr val="bg1"/>
                </a:solidFill>
                <a:latin typeface="FontAwesome" pitchFamily="2" charset="0"/>
              </a:rPr>
              <a:t></a:t>
            </a:r>
            <a:endParaRPr lang="id-ID" sz="6000" b="1" dirty="0">
              <a:solidFill>
                <a:schemeClr val="bg1"/>
              </a:solidFill>
              <a:latin typeface="FontAwesome" pitchFamily="2" charset="0"/>
            </a:endParaRPr>
          </a:p>
        </p:txBody>
      </p:sp>
      <p:sp>
        <p:nvSpPr>
          <p:cNvPr id="10" name="Content Placeholder 2"/>
          <p:cNvSpPr txBox="1">
            <a:spLocks/>
          </p:cNvSpPr>
          <p:nvPr/>
        </p:nvSpPr>
        <p:spPr>
          <a:xfrm>
            <a:off x="2268000" y="4643997"/>
            <a:ext cx="9180000" cy="2124000"/>
          </a:xfrm>
          <a:prstGeom prst="rect">
            <a:avLst/>
          </a:prstGeom>
          <a:solidFill>
            <a:srgbClr val="333333">
              <a:alpha val="90000"/>
            </a:srgbClr>
          </a:solidFill>
        </p:spPr>
        <p:txBody>
          <a:bodyPr vert="horz" lIns="274320" tIns="45720" rIns="27432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3600" dirty="0">
                <a:solidFill>
                  <a:schemeClr val="bg1"/>
                </a:solidFill>
                <a:latin typeface="Kefa" charset="0"/>
                <a:ea typeface="Kefa" charset="0"/>
                <a:cs typeface="Kefa" charset="0"/>
              </a:rPr>
              <a:t>360 Customer, Policy &amp; Claims View</a:t>
            </a:r>
            <a:endParaRPr lang="lv-LV" sz="3600" dirty="0">
              <a:solidFill>
                <a:schemeClr val="bg1"/>
              </a:solidFill>
              <a:latin typeface="Kefa" charset="0"/>
              <a:ea typeface="Kefa" charset="0"/>
              <a:cs typeface="Kefa" charset="0"/>
            </a:endParaRPr>
          </a:p>
          <a:p>
            <a:pPr algn="l"/>
            <a:r>
              <a:rPr lang="en-US" sz="1600" dirty="0">
                <a:solidFill>
                  <a:schemeClr val="bg1"/>
                </a:solidFill>
                <a:ea typeface="Roboto" panose="02000000000000000000" pitchFamily="2" charset="0"/>
              </a:rPr>
              <a:t>An enhanced 360-degree view is a holistic approach that takes into account all available and meaningful information about the Customer, Policy and Claims </a:t>
            </a:r>
          </a:p>
          <a:p>
            <a:pPr algn="l"/>
            <a:r>
              <a:rPr lang="en-US" sz="1600" dirty="0">
                <a:solidFill>
                  <a:schemeClr val="bg1"/>
                </a:solidFill>
                <a:ea typeface="Roboto" panose="02000000000000000000" pitchFamily="2" charset="0"/>
              </a:rPr>
              <a:t>JOIN THE INFORMATION FROM ALL LINES OF YOUR BUSINESS, with just one click and view !</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0218" y="458412"/>
            <a:ext cx="5238457" cy="3420012"/>
          </a:xfrm>
          <a:prstGeom prst="rect">
            <a:avLst/>
          </a:prstGeom>
          <a:ln>
            <a:solidFill>
              <a:schemeClr val="accent1"/>
            </a:solid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6744" y="1143000"/>
            <a:ext cx="5364805" cy="3312535"/>
          </a:xfrm>
          <a:prstGeom prst="rect">
            <a:avLst/>
          </a:prstGeom>
          <a:ln>
            <a:solidFill>
              <a:schemeClr val="accent1"/>
            </a:solidFill>
          </a:ln>
        </p:spPr>
      </p:pic>
      <p:sp>
        <p:nvSpPr>
          <p:cNvPr id="3" name="Slide Number Placeholder 2"/>
          <p:cNvSpPr>
            <a:spLocks noGrp="1"/>
          </p:cNvSpPr>
          <p:nvPr>
            <p:ph type="sldNum" sz="quarter" idx="12"/>
          </p:nvPr>
        </p:nvSpPr>
        <p:spPr/>
        <p:txBody>
          <a:bodyPr/>
          <a:lstStyle/>
          <a:p>
            <a:fld id="{8DCBC0E4-DBA0-48B1-A4A8-062813EEAD86}" type="slidenum">
              <a:rPr lang="id-ID" smtClean="0"/>
              <a:pPr/>
              <a:t>28</a:t>
            </a:fld>
            <a:endParaRPr lang="id-ID" dirty="0"/>
          </a:p>
        </p:txBody>
      </p:sp>
    </p:spTree>
    <p:extLst>
      <p:ext uri="{BB962C8B-B14F-4D97-AF65-F5344CB8AC3E}">
        <p14:creationId xmlns:p14="http://schemas.microsoft.com/office/powerpoint/2010/main" val="1132373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p:cNvGrpSpPr>
            <a:grpSpLocks noChangeAspect="1"/>
          </p:cNvGrpSpPr>
          <p:nvPr/>
        </p:nvGrpSpPr>
        <p:grpSpPr>
          <a:xfrm>
            <a:off x="480182" y="4624080"/>
            <a:ext cx="1714500" cy="1714500"/>
            <a:chOff x="403412" y="107576"/>
            <a:chExt cx="4320000" cy="4320000"/>
          </a:xfrm>
        </p:grpSpPr>
        <p:sp>
          <p:nvSpPr>
            <p:cNvPr id="13" name="Teardrop 12"/>
            <p:cNvSpPr/>
            <p:nvPr/>
          </p:nvSpPr>
          <p:spPr>
            <a:xfrm>
              <a:off x="403412" y="107576"/>
              <a:ext cx="4320000" cy="4320000"/>
            </a:xfrm>
            <a:prstGeom prst="teardrop">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ardrop 13"/>
            <p:cNvSpPr/>
            <p:nvPr/>
          </p:nvSpPr>
          <p:spPr>
            <a:xfrm>
              <a:off x="583412" y="287576"/>
              <a:ext cx="3960000" cy="3960000"/>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7" name="TextBox 16"/>
          <p:cNvSpPr txBox="1"/>
          <p:nvPr/>
        </p:nvSpPr>
        <p:spPr>
          <a:xfrm>
            <a:off x="1190218" y="4973497"/>
            <a:ext cx="294427" cy="1015663"/>
          </a:xfrm>
          <a:prstGeom prst="rect">
            <a:avLst/>
          </a:prstGeom>
          <a:noFill/>
        </p:spPr>
        <p:txBody>
          <a:bodyPr wrap="square" rtlCol="0">
            <a:spAutoFit/>
          </a:bodyPr>
          <a:lstStyle/>
          <a:p>
            <a:pPr algn="ctr"/>
            <a:r>
              <a:rPr lang="id-ID" sz="6000" b="1" dirty="0">
                <a:solidFill>
                  <a:schemeClr val="bg1"/>
                </a:solidFill>
                <a:latin typeface="FontAwesome" pitchFamily="2" charset="0"/>
              </a:rPr>
              <a:t></a:t>
            </a:r>
          </a:p>
        </p:txBody>
      </p:sp>
      <p:sp>
        <p:nvSpPr>
          <p:cNvPr id="10" name="Content Placeholder 2"/>
          <p:cNvSpPr txBox="1">
            <a:spLocks/>
          </p:cNvSpPr>
          <p:nvPr/>
        </p:nvSpPr>
        <p:spPr>
          <a:xfrm>
            <a:off x="2268000" y="4643999"/>
            <a:ext cx="9180000" cy="2124000"/>
          </a:xfrm>
          <a:prstGeom prst="rect">
            <a:avLst/>
          </a:prstGeom>
          <a:solidFill>
            <a:srgbClr val="333333">
              <a:alpha val="90000"/>
            </a:srgbClr>
          </a:solidFill>
        </p:spPr>
        <p:txBody>
          <a:bodyPr vert="horz" lIns="274320" tIns="45720" rIns="27432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3600" dirty="0">
                <a:solidFill>
                  <a:schemeClr val="bg1"/>
                </a:solidFill>
                <a:latin typeface="Kefa" charset="0"/>
                <a:ea typeface="Kefa" charset="0"/>
                <a:cs typeface="Kefa" charset="0"/>
              </a:rPr>
              <a:t>Massive Data Upload Function For Users</a:t>
            </a:r>
          </a:p>
          <a:p>
            <a:pPr algn="l"/>
            <a:r>
              <a:rPr lang="en-US" sz="1600" dirty="0">
                <a:solidFill>
                  <a:schemeClr val="bg1"/>
                </a:solidFill>
                <a:ea typeface="Roboto" panose="02000000000000000000" pitchFamily="2" charset="0"/>
              </a:rPr>
              <a:t>Nowadays most of businesses heavily rely on access to Internet. But what happens when for some reason your Agents don’t have access to Internet?</a:t>
            </a:r>
          </a:p>
          <a:p>
            <a:pPr algn="l"/>
            <a:r>
              <a:rPr lang="en-US" sz="1600" dirty="0">
                <a:solidFill>
                  <a:schemeClr val="bg1"/>
                </a:solidFill>
                <a:ea typeface="Roboto" panose="02000000000000000000" pitchFamily="2" charset="0"/>
              </a:rPr>
              <a:t>Don’t worry, we have a solution. With our sophisticated Bulk Upload feature, your Agents can maintain all the data in a simple MS Excel sheet. Once they have access to the Internet, they can just upload it and all the policies and quotations are added to the system.</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27" y="841663"/>
            <a:ext cx="10151643" cy="3320631"/>
          </a:xfrm>
          <a:prstGeom prst="rect">
            <a:avLst/>
          </a:prstGeom>
          <a:ln>
            <a:solidFill>
              <a:srgbClr val="1F608B"/>
            </a:solid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p:spPr>
      </p:pic>
      <p:sp>
        <p:nvSpPr>
          <p:cNvPr id="3" name="Slide Number Placeholder 2"/>
          <p:cNvSpPr>
            <a:spLocks noGrp="1"/>
          </p:cNvSpPr>
          <p:nvPr>
            <p:ph type="sldNum" sz="quarter" idx="12"/>
          </p:nvPr>
        </p:nvSpPr>
        <p:spPr/>
        <p:txBody>
          <a:bodyPr/>
          <a:lstStyle/>
          <a:p>
            <a:fld id="{8DCBC0E4-DBA0-48B1-A4A8-062813EEAD86}" type="slidenum">
              <a:rPr lang="id-ID" smtClean="0"/>
              <a:pPr/>
              <a:t>29</a:t>
            </a:fld>
            <a:endParaRPr lang="id-ID" dirty="0"/>
          </a:p>
        </p:txBody>
      </p:sp>
    </p:spTree>
    <p:extLst>
      <p:ext uri="{BB962C8B-B14F-4D97-AF65-F5344CB8AC3E}">
        <p14:creationId xmlns:p14="http://schemas.microsoft.com/office/powerpoint/2010/main" val="3931217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2"/>
          <p:cNvSpPr txBox="1">
            <a:spLocks/>
          </p:cNvSpPr>
          <p:nvPr/>
        </p:nvSpPr>
        <p:spPr>
          <a:xfrm>
            <a:off x="864000" y="360000"/>
            <a:ext cx="10189029" cy="55421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3600" dirty="0">
                <a:solidFill>
                  <a:schemeClr val="bg1"/>
                </a:solidFill>
                <a:latin typeface="Kefa" charset="0"/>
                <a:ea typeface="Kefa" charset="0"/>
                <a:cs typeface="Kefa" charset="0"/>
              </a:rPr>
              <a:t>About </a:t>
            </a:r>
            <a:r>
              <a:rPr lang="en-US" sz="3600" dirty="0" err="1">
                <a:solidFill>
                  <a:schemeClr val="bg1"/>
                </a:solidFill>
                <a:latin typeface="Kefa" charset="0"/>
                <a:ea typeface="Kefa" charset="0"/>
                <a:cs typeface="Kefa" charset="0"/>
              </a:rPr>
              <a:t>tigerlab</a:t>
            </a:r>
            <a:r>
              <a:rPr lang="en-US" sz="3600" dirty="0">
                <a:solidFill>
                  <a:schemeClr val="bg1"/>
                </a:solidFill>
                <a:latin typeface="Kefa" charset="0"/>
                <a:ea typeface="Kefa" charset="0"/>
                <a:cs typeface="Kefa" charset="0"/>
              </a:rPr>
              <a:t> A1 INSURANCE - Software</a:t>
            </a:r>
            <a:endParaRPr lang="en-US" sz="1200" dirty="0">
              <a:solidFill>
                <a:schemeClr val="bg1"/>
              </a:solidFill>
              <a:latin typeface="Kefa" charset="0"/>
              <a:ea typeface="Kefa" charset="0"/>
              <a:cs typeface="Kefa" charset="0"/>
            </a:endParaRPr>
          </a:p>
        </p:txBody>
      </p:sp>
      <p:sp>
        <p:nvSpPr>
          <p:cNvPr id="6" name="Slide Number Placeholder 5"/>
          <p:cNvSpPr>
            <a:spLocks noGrp="1"/>
          </p:cNvSpPr>
          <p:nvPr>
            <p:ph type="sldNum" sz="quarter" idx="12"/>
          </p:nvPr>
        </p:nvSpPr>
        <p:spPr/>
        <p:txBody>
          <a:bodyPr/>
          <a:lstStyle/>
          <a:p>
            <a:fld id="{8DCBC0E4-DBA0-48B1-A4A8-062813EEAD86}" type="slidenum">
              <a:rPr lang="id-ID" smtClean="0"/>
              <a:pPr/>
              <a:t>3</a:t>
            </a:fld>
            <a:endParaRPr lang="id-ID" dirty="0"/>
          </a:p>
        </p:txBody>
      </p:sp>
      <p:sp>
        <p:nvSpPr>
          <p:cNvPr id="5" name="Inhaltsplatzhalter 2">
            <a:extLst>
              <a:ext uri="{FF2B5EF4-FFF2-40B4-BE49-F238E27FC236}">
                <a16:creationId xmlns:a16="http://schemas.microsoft.com/office/drawing/2014/main" id="{1BE1201A-C98A-4F01-A3E5-E7360EDABB33}"/>
              </a:ext>
            </a:extLst>
          </p:cNvPr>
          <p:cNvSpPr>
            <a:spLocks noGrp="1"/>
          </p:cNvSpPr>
          <p:nvPr>
            <p:ph idx="1"/>
          </p:nvPr>
        </p:nvSpPr>
        <p:spPr>
          <a:xfrm>
            <a:off x="720000" y="1800000"/>
            <a:ext cx="10053687" cy="5169432"/>
          </a:xfrm>
        </p:spPr>
        <p:txBody>
          <a:bodyPr>
            <a:noAutofit/>
          </a:bodyPr>
          <a:lstStyle/>
          <a:p>
            <a:pPr>
              <a:lnSpc>
                <a:spcPts val="2200"/>
              </a:lnSpc>
              <a:buFont typeface="Arial" charset="0"/>
              <a:buChar char="•"/>
            </a:pPr>
            <a:r>
              <a:rPr lang="en-US" sz="1800" dirty="0"/>
              <a:t>Web-based ALL in ONE (A1) </a:t>
            </a:r>
            <a:r>
              <a:rPr lang="en-US" sz="1800" u="sng" dirty="0"/>
              <a:t>INSURANCE Business Suite</a:t>
            </a:r>
            <a:r>
              <a:rPr lang="en-US" sz="1800" dirty="0"/>
              <a:t> for Insurance Companies, Underwriting Agencies, Brokers, Banks and other Intermediaries. </a:t>
            </a:r>
          </a:p>
          <a:p>
            <a:pPr>
              <a:lnSpc>
                <a:spcPts val="2200"/>
              </a:lnSpc>
              <a:buFont typeface="Arial" charset="0"/>
              <a:buChar char="•"/>
            </a:pPr>
            <a:r>
              <a:rPr lang="en-US" sz="1800" dirty="0"/>
              <a:t>Powerful </a:t>
            </a:r>
            <a:r>
              <a:rPr lang="en-US" sz="1800" u="sng" dirty="0"/>
              <a:t>Quote and Sales Module </a:t>
            </a:r>
            <a:r>
              <a:rPr lang="en-US" sz="1800" dirty="0"/>
              <a:t>including a flexible Rating Engine for all Insurance Products. (e.g. Motor, Travel, PA, Fire, others) </a:t>
            </a:r>
          </a:p>
          <a:p>
            <a:pPr>
              <a:lnSpc>
                <a:spcPts val="2200"/>
              </a:lnSpc>
              <a:buFont typeface="Arial" charset="0"/>
              <a:buChar char="•"/>
            </a:pPr>
            <a:r>
              <a:rPr lang="en-US" sz="1800" dirty="0"/>
              <a:t>Comprehensive, User friendly </a:t>
            </a:r>
            <a:r>
              <a:rPr lang="en-US" sz="1800" u="sng" dirty="0"/>
              <a:t>Customer Service Porta</a:t>
            </a:r>
            <a:r>
              <a:rPr lang="en-US" sz="1800" dirty="0"/>
              <a:t>l to serve your Clients better </a:t>
            </a:r>
          </a:p>
          <a:p>
            <a:pPr>
              <a:lnSpc>
                <a:spcPts val="2200"/>
              </a:lnSpc>
              <a:buFont typeface="Arial" charset="0"/>
              <a:buChar char="•"/>
            </a:pPr>
            <a:r>
              <a:rPr lang="en-US" sz="1800" u="sng" dirty="0"/>
              <a:t>Various API’s</a:t>
            </a:r>
            <a:r>
              <a:rPr lang="en-US" sz="1800" dirty="0"/>
              <a:t> to integrate any 3rd Party Software for adding additional process or client value.</a:t>
            </a:r>
          </a:p>
          <a:p>
            <a:pPr>
              <a:lnSpc>
                <a:spcPts val="2200"/>
              </a:lnSpc>
              <a:buFont typeface="Arial" charset="0"/>
              <a:buChar char="•"/>
            </a:pPr>
            <a:r>
              <a:rPr lang="en-US" sz="1800" dirty="0"/>
              <a:t>Innovative mobile </a:t>
            </a:r>
            <a:r>
              <a:rPr lang="en-US" sz="1800" u="sng" dirty="0"/>
              <a:t>Claim-on-the-Spot Module</a:t>
            </a:r>
            <a:r>
              <a:rPr lang="en-US" sz="1800" dirty="0"/>
              <a:t>, which significantly reduce fraudulent Claims</a:t>
            </a:r>
          </a:p>
          <a:p>
            <a:pPr>
              <a:lnSpc>
                <a:spcPts val="2200"/>
              </a:lnSpc>
              <a:buFont typeface="Arial" charset="0"/>
              <a:buChar char="•"/>
            </a:pPr>
            <a:r>
              <a:rPr lang="en-US" sz="1800" dirty="0"/>
              <a:t>Strong </a:t>
            </a:r>
            <a:r>
              <a:rPr lang="en-US" sz="1800" u="sng" dirty="0"/>
              <a:t>Workflow Modeler</a:t>
            </a:r>
            <a:r>
              <a:rPr lang="en-US" sz="1800" dirty="0"/>
              <a:t> to optimize Clients Business Processes </a:t>
            </a:r>
          </a:p>
          <a:p>
            <a:pPr>
              <a:lnSpc>
                <a:spcPts val="2200"/>
              </a:lnSpc>
              <a:buFont typeface="Arial" charset="0"/>
              <a:buChar char="•"/>
            </a:pPr>
            <a:r>
              <a:rPr lang="en-US" sz="1800" dirty="0"/>
              <a:t>Extensive </a:t>
            </a:r>
            <a:r>
              <a:rPr lang="en-US" sz="1800" u="sng" dirty="0"/>
              <a:t>CRM Features</a:t>
            </a:r>
            <a:r>
              <a:rPr lang="en-US" sz="1800" dirty="0"/>
              <a:t> to support the customer Journey (Marketing </a:t>
            </a:r>
            <a:r>
              <a:rPr lang="mr-IN" sz="1800" dirty="0"/>
              <a:t>–</a:t>
            </a:r>
            <a:r>
              <a:rPr lang="en-US" sz="1800" dirty="0"/>
              <a:t> Sales </a:t>
            </a:r>
            <a:r>
              <a:rPr lang="mr-IN" sz="1800" dirty="0"/>
              <a:t>–</a:t>
            </a:r>
            <a:r>
              <a:rPr lang="en-US" sz="1800" dirty="0"/>
              <a:t> Service) within one system.  </a:t>
            </a:r>
          </a:p>
          <a:p>
            <a:pPr>
              <a:lnSpc>
                <a:spcPts val="2200"/>
              </a:lnSpc>
              <a:buFont typeface="Arial" charset="0"/>
              <a:buChar char="•"/>
            </a:pPr>
            <a:r>
              <a:rPr lang="en-US" sz="1800" dirty="0"/>
              <a:t>Future proof - Built on a cutting-edge technology (Python). It will be continuously updated and follows the </a:t>
            </a:r>
            <a:r>
              <a:rPr lang="en-US" sz="1800" u="sng" dirty="0"/>
              <a:t>latest </a:t>
            </a:r>
            <a:r>
              <a:rPr lang="en-US" sz="1800" u="sng" dirty="0" err="1"/>
              <a:t>InsureTech</a:t>
            </a:r>
            <a:r>
              <a:rPr lang="en-US" sz="1800" u="sng" dirty="0"/>
              <a:t> trends</a:t>
            </a:r>
          </a:p>
          <a:p>
            <a:pPr>
              <a:lnSpc>
                <a:spcPts val="2200"/>
              </a:lnSpc>
              <a:buFont typeface="Arial" charset="0"/>
              <a:buChar char="•"/>
            </a:pPr>
            <a:r>
              <a:rPr lang="en-US" sz="1800" dirty="0"/>
              <a:t>White Label out of the box Solution with “</a:t>
            </a:r>
            <a:r>
              <a:rPr lang="en-US" sz="1800" u="sng" dirty="0"/>
              <a:t>Plug &amp; Play” </a:t>
            </a:r>
            <a:r>
              <a:rPr lang="en-US" sz="1800" dirty="0"/>
              <a:t>capabilities (quick go to Market).</a:t>
            </a:r>
            <a:endParaRPr lang="en-US" sz="1800" u="sng" dirty="0"/>
          </a:p>
          <a:p>
            <a:pPr>
              <a:lnSpc>
                <a:spcPts val="2200"/>
              </a:lnSpc>
              <a:buFont typeface="Arial" charset="0"/>
              <a:buChar char="•"/>
            </a:pPr>
            <a:endParaRPr lang="en-US" sz="1800" dirty="0"/>
          </a:p>
          <a:p>
            <a:pPr>
              <a:buFont typeface="Arial" charset="0"/>
              <a:buChar char="•"/>
            </a:pPr>
            <a:endParaRPr lang="en-US" sz="1800" dirty="0"/>
          </a:p>
        </p:txBody>
      </p:sp>
    </p:spTree>
    <p:extLst>
      <p:ext uri="{BB962C8B-B14F-4D97-AF65-F5344CB8AC3E}">
        <p14:creationId xmlns:p14="http://schemas.microsoft.com/office/powerpoint/2010/main" val="1365144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8882" t="3387" r="29577" b="6016"/>
          <a:stretch/>
        </p:blipFill>
        <p:spPr>
          <a:xfrm>
            <a:off x="2123245" y="0"/>
            <a:ext cx="3661278" cy="4636177"/>
          </a:xfrm>
          <a:prstGeom prst="rect">
            <a:avLst/>
          </a:prstGeom>
        </p:spPr>
      </p:pic>
      <p:grpSp>
        <p:nvGrpSpPr>
          <p:cNvPr id="12" name="Group 11"/>
          <p:cNvGrpSpPr>
            <a:grpSpLocks noChangeAspect="1"/>
          </p:cNvGrpSpPr>
          <p:nvPr/>
        </p:nvGrpSpPr>
        <p:grpSpPr>
          <a:xfrm>
            <a:off x="480182" y="4624080"/>
            <a:ext cx="1714500" cy="1714500"/>
            <a:chOff x="403412" y="107576"/>
            <a:chExt cx="4320000" cy="4320000"/>
          </a:xfrm>
        </p:grpSpPr>
        <p:sp>
          <p:nvSpPr>
            <p:cNvPr id="13" name="Teardrop 12"/>
            <p:cNvSpPr/>
            <p:nvPr/>
          </p:nvSpPr>
          <p:spPr>
            <a:xfrm>
              <a:off x="403412" y="107576"/>
              <a:ext cx="4320000" cy="4320000"/>
            </a:xfrm>
            <a:prstGeom prst="teardrop">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ardrop 13"/>
            <p:cNvSpPr/>
            <p:nvPr/>
          </p:nvSpPr>
          <p:spPr>
            <a:xfrm>
              <a:off x="583412" y="287576"/>
              <a:ext cx="3960000" cy="3960000"/>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7" name="TextBox 16"/>
          <p:cNvSpPr txBox="1"/>
          <p:nvPr/>
        </p:nvSpPr>
        <p:spPr>
          <a:xfrm>
            <a:off x="1190218" y="4973497"/>
            <a:ext cx="294427" cy="1015663"/>
          </a:xfrm>
          <a:prstGeom prst="rect">
            <a:avLst/>
          </a:prstGeom>
          <a:noFill/>
        </p:spPr>
        <p:txBody>
          <a:bodyPr wrap="square" rtlCol="0">
            <a:spAutoFit/>
          </a:bodyPr>
          <a:lstStyle/>
          <a:p>
            <a:pPr algn="ctr"/>
            <a:r>
              <a:rPr lang="en-US" sz="6000" dirty="0">
                <a:solidFill>
                  <a:schemeClr val="bg1"/>
                </a:solidFill>
                <a:latin typeface="FontAwesome" pitchFamily="2" charset="0"/>
              </a:rPr>
              <a:t></a:t>
            </a:r>
            <a:endParaRPr lang="id-ID" sz="6000" b="1" dirty="0">
              <a:solidFill>
                <a:schemeClr val="bg1"/>
              </a:solidFill>
              <a:latin typeface="FontAwesome" pitchFamily="2" charset="0"/>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4830" t="18879" r="26349" b="1386"/>
          <a:stretch/>
        </p:blipFill>
        <p:spPr>
          <a:xfrm>
            <a:off x="6310906" y="152367"/>
            <a:ext cx="4287490" cy="4327144"/>
          </a:xfrm>
          <a:prstGeom prst="rect">
            <a:avLst/>
          </a:prstGeom>
          <a:ln>
            <a:solidFill>
              <a:srgbClr val="1F608B"/>
            </a:solidFill>
          </a:ln>
        </p:spPr>
      </p:pic>
      <p:sp>
        <p:nvSpPr>
          <p:cNvPr id="10" name="Content Placeholder 2"/>
          <p:cNvSpPr txBox="1">
            <a:spLocks/>
          </p:cNvSpPr>
          <p:nvPr/>
        </p:nvSpPr>
        <p:spPr>
          <a:xfrm>
            <a:off x="2268000" y="4644000"/>
            <a:ext cx="9180000" cy="2124000"/>
          </a:xfrm>
          <a:prstGeom prst="rect">
            <a:avLst/>
          </a:prstGeom>
          <a:solidFill>
            <a:srgbClr val="333333">
              <a:alpha val="90000"/>
            </a:srgbClr>
          </a:solidFill>
        </p:spPr>
        <p:txBody>
          <a:bodyPr vert="horz" lIns="274320" tIns="45720" rIns="27432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3600" dirty="0">
                <a:solidFill>
                  <a:schemeClr val="bg1"/>
                </a:solidFill>
                <a:latin typeface="Kefa" charset="0"/>
                <a:ea typeface="Kefa" charset="0"/>
                <a:cs typeface="Kefa" charset="0"/>
              </a:rPr>
              <a:t>Real-time Reports &amp; Analytics</a:t>
            </a:r>
          </a:p>
          <a:p>
            <a:pPr algn="l"/>
            <a:r>
              <a:rPr lang="en-US" sz="1600" dirty="0">
                <a:solidFill>
                  <a:schemeClr val="bg1"/>
                </a:solidFill>
                <a:ea typeface="Roboto" panose="02000000000000000000" pitchFamily="2" charset="0"/>
              </a:rPr>
              <a:t>With the reporting function you will be able to help your bottom line not only by analyzing information about past and present but also predicting the future.</a:t>
            </a:r>
          </a:p>
          <a:p>
            <a:pPr algn="l"/>
            <a:r>
              <a:rPr lang="en-US" sz="1600" dirty="0">
                <a:solidFill>
                  <a:schemeClr val="bg1"/>
                </a:solidFill>
                <a:ea typeface="Roboto" panose="02000000000000000000" pitchFamily="2" charset="0"/>
              </a:rPr>
              <a:t>Our highly configurable reporting, analytics and business intelligence module offers insight into your data so you can be proactive and stay on top of the game.</a:t>
            </a:r>
          </a:p>
          <a:p>
            <a:pPr algn="l"/>
            <a:endParaRPr lang="en-US" sz="1600" dirty="0">
              <a:solidFill>
                <a:schemeClr val="bg1"/>
              </a:solidFill>
              <a:ea typeface="Roboto" panose="02000000000000000000" pitchFamily="2" charset="0"/>
            </a:endParaRPr>
          </a:p>
        </p:txBody>
      </p:sp>
    </p:spTree>
    <p:extLst>
      <p:ext uri="{BB962C8B-B14F-4D97-AF65-F5344CB8AC3E}">
        <p14:creationId xmlns:p14="http://schemas.microsoft.com/office/powerpoint/2010/main" val="1680413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6786" y="336672"/>
            <a:ext cx="4434376" cy="4287408"/>
          </a:xfrm>
          <a:prstGeom prst="rect">
            <a:avLst/>
          </a:prstGeom>
          <a:effectLst>
            <a:outerShdw blurRad="50800" dist="38100" dir="5400000" algn="t" rotWithShape="0">
              <a:prstClr val="black">
                <a:alpha val="40000"/>
              </a:prstClr>
            </a:outerShdw>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61544">
            <a:off x="1360074" y="695580"/>
            <a:ext cx="4334304" cy="47992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p:spPr>
      </p:pic>
      <p:grpSp>
        <p:nvGrpSpPr>
          <p:cNvPr id="10" name="Group 9"/>
          <p:cNvGrpSpPr>
            <a:grpSpLocks noChangeAspect="1"/>
          </p:cNvGrpSpPr>
          <p:nvPr/>
        </p:nvGrpSpPr>
        <p:grpSpPr>
          <a:xfrm>
            <a:off x="480182" y="4624080"/>
            <a:ext cx="1714500" cy="1714500"/>
            <a:chOff x="403412" y="107576"/>
            <a:chExt cx="4320000" cy="4320000"/>
          </a:xfrm>
        </p:grpSpPr>
        <p:sp>
          <p:nvSpPr>
            <p:cNvPr id="18" name="Teardrop 17"/>
            <p:cNvSpPr/>
            <p:nvPr/>
          </p:nvSpPr>
          <p:spPr>
            <a:xfrm>
              <a:off x="403412" y="107576"/>
              <a:ext cx="4320000" cy="4320000"/>
            </a:xfrm>
            <a:prstGeom prst="teardrop">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Teardrop 18"/>
            <p:cNvSpPr/>
            <p:nvPr/>
          </p:nvSpPr>
          <p:spPr>
            <a:xfrm>
              <a:off x="583412" y="287576"/>
              <a:ext cx="3960000" cy="3960000"/>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0" name="TextBox 19"/>
          <p:cNvSpPr txBox="1"/>
          <p:nvPr/>
        </p:nvSpPr>
        <p:spPr>
          <a:xfrm>
            <a:off x="1190218" y="4780580"/>
            <a:ext cx="294427" cy="1200329"/>
          </a:xfrm>
          <a:prstGeom prst="rect">
            <a:avLst/>
          </a:prstGeom>
          <a:noFill/>
        </p:spPr>
        <p:txBody>
          <a:bodyPr wrap="square" rtlCol="0">
            <a:spAutoFit/>
          </a:bodyPr>
          <a:lstStyle/>
          <a:p>
            <a:pPr algn="ctr"/>
            <a:r>
              <a:rPr lang="en-US" sz="7200" dirty="0">
                <a:solidFill>
                  <a:schemeClr val="bg1"/>
                </a:solidFill>
                <a:latin typeface="FontAwesome" pitchFamily="2" charset="0"/>
              </a:rPr>
              <a:t></a:t>
            </a:r>
            <a:endParaRPr lang="id-ID" sz="6000" b="1" dirty="0">
              <a:solidFill>
                <a:schemeClr val="bg1"/>
              </a:solidFill>
              <a:latin typeface="FontAwesome" pitchFamily="2" charset="0"/>
            </a:endParaRPr>
          </a:p>
        </p:txBody>
      </p:sp>
      <p:sp>
        <p:nvSpPr>
          <p:cNvPr id="21" name="Content Placeholder 2"/>
          <p:cNvSpPr txBox="1">
            <a:spLocks/>
          </p:cNvSpPr>
          <p:nvPr/>
        </p:nvSpPr>
        <p:spPr>
          <a:xfrm>
            <a:off x="2268000" y="4644000"/>
            <a:ext cx="9180000" cy="2124000"/>
          </a:xfrm>
          <a:prstGeom prst="rect">
            <a:avLst/>
          </a:prstGeom>
          <a:solidFill>
            <a:srgbClr val="333333">
              <a:alpha val="90000"/>
            </a:srgbClr>
          </a:solidFill>
        </p:spPr>
        <p:txBody>
          <a:bodyPr vert="horz" lIns="274320" tIns="45720" rIns="27432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3600" dirty="0">
                <a:solidFill>
                  <a:schemeClr val="bg1"/>
                </a:solidFill>
                <a:latin typeface="Kefa" charset="0"/>
                <a:ea typeface="Kefa" charset="0"/>
                <a:cs typeface="Kefa" charset="0"/>
              </a:rPr>
              <a:t>Loads of Configurable Elements</a:t>
            </a:r>
          </a:p>
          <a:p>
            <a:pPr algn="l"/>
            <a:r>
              <a:rPr lang="en-US" sz="1600" dirty="0">
                <a:solidFill>
                  <a:schemeClr val="bg1"/>
                </a:solidFill>
                <a:ea typeface="Roboto" panose="02000000000000000000" pitchFamily="2" charset="0"/>
              </a:rPr>
              <a:t>Features, Views, Fields, Products, Plans, Permissions, Business Rules, Content and more can be easily configured, customized and created from your administration console without writing a single line of code.</a:t>
            </a:r>
            <a:br>
              <a:rPr lang="en-US" sz="1600" dirty="0">
                <a:solidFill>
                  <a:schemeClr val="bg1"/>
                </a:solidFill>
                <a:ea typeface="Roboto" panose="02000000000000000000" pitchFamily="2" charset="0"/>
              </a:rPr>
            </a:br>
            <a:r>
              <a:rPr lang="en-US" sz="1600" dirty="0">
                <a:solidFill>
                  <a:schemeClr val="bg1"/>
                </a:solidFill>
                <a:ea typeface="Roboto" panose="02000000000000000000" pitchFamily="2" charset="0"/>
              </a:rPr>
              <a:t>If the feature doesn’t exist in our current version, it will be ready in our next. Our development team loves creative challenges!</a:t>
            </a:r>
          </a:p>
          <a:p>
            <a:pPr algn="l"/>
            <a:endParaRPr lang="en-US" sz="1600" dirty="0">
              <a:solidFill>
                <a:schemeClr val="bg1"/>
              </a:solidFill>
              <a:ea typeface="Roboto" panose="02000000000000000000" pitchFamily="2" charset="0"/>
            </a:endParaRPr>
          </a:p>
          <a:p>
            <a:pPr algn="l"/>
            <a:endParaRPr lang="en-US" sz="1600" dirty="0">
              <a:solidFill>
                <a:schemeClr val="bg1"/>
              </a:solidFill>
              <a:ea typeface="Roboto" panose="02000000000000000000" pitchFamily="2" charset="0"/>
            </a:endParaRPr>
          </a:p>
        </p:txBody>
      </p:sp>
    </p:spTree>
    <p:extLst>
      <p:ext uri="{BB962C8B-B14F-4D97-AF65-F5344CB8AC3E}">
        <p14:creationId xmlns:p14="http://schemas.microsoft.com/office/powerpoint/2010/main" val="534391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8482" r="16103"/>
          <a:stretch/>
        </p:blipFill>
        <p:spPr>
          <a:xfrm>
            <a:off x="-30820" y="179836"/>
            <a:ext cx="3949631" cy="4830289"/>
          </a:xfrm>
          <a:prstGeom prst="rect">
            <a:avLst/>
          </a:prstGeom>
        </p:spPr>
      </p:pic>
      <p:grpSp>
        <p:nvGrpSpPr>
          <p:cNvPr id="12" name="Group 11"/>
          <p:cNvGrpSpPr>
            <a:grpSpLocks noChangeAspect="1"/>
          </p:cNvGrpSpPr>
          <p:nvPr/>
        </p:nvGrpSpPr>
        <p:grpSpPr>
          <a:xfrm>
            <a:off x="480182" y="4624080"/>
            <a:ext cx="1714500" cy="1714500"/>
            <a:chOff x="403412" y="107576"/>
            <a:chExt cx="4320000" cy="4320000"/>
          </a:xfrm>
        </p:grpSpPr>
        <p:sp>
          <p:nvSpPr>
            <p:cNvPr id="13" name="Teardrop 12"/>
            <p:cNvSpPr/>
            <p:nvPr/>
          </p:nvSpPr>
          <p:spPr>
            <a:xfrm>
              <a:off x="403412" y="107576"/>
              <a:ext cx="4320000" cy="4320000"/>
            </a:xfrm>
            <a:prstGeom prst="teardrop">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ardrop 13"/>
            <p:cNvSpPr/>
            <p:nvPr/>
          </p:nvSpPr>
          <p:spPr>
            <a:xfrm>
              <a:off x="583412" y="287576"/>
              <a:ext cx="3960000" cy="3960000"/>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7" name="TextBox 16"/>
          <p:cNvSpPr txBox="1"/>
          <p:nvPr/>
        </p:nvSpPr>
        <p:spPr>
          <a:xfrm>
            <a:off x="1190218" y="4973497"/>
            <a:ext cx="294427" cy="1015663"/>
          </a:xfrm>
          <a:prstGeom prst="rect">
            <a:avLst/>
          </a:prstGeom>
          <a:noFill/>
        </p:spPr>
        <p:txBody>
          <a:bodyPr wrap="square" rtlCol="0">
            <a:spAutoFit/>
          </a:bodyPr>
          <a:lstStyle/>
          <a:p>
            <a:pPr algn="ctr"/>
            <a:r>
              <a:rPr lang="id-ID" sz="6000" b="1" dirty="0">
                <a:solidFill>
                  <a:schemeClr val="bg1"/>
                </a:solidFill>
                <a:latin typeface="FontAwesome" pitchFamily="2" charset="0"/>
              </a:rPr>
              <a:t></a:t>
            </a: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13761" r="20612"/>
          <a:stretch/>
        </p:blipFill>
        <p:spPr>
          <a:xfrm>
            <a:off x="7914968" y="293467"/>
            <a:ext cx="3913240" cy="477023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66120" y="-437021"/>
            <a:ext cx="7240304" cy="5792243"/>
          </a:xfrm>
          <a:prstGeom prst="rect">
            <a:avLst/>
          </a:prstGeom>
        </p:spPr>
      </p:pic>
      <p:sp>
        <p:nvSpPr>
          <p:cNvPr id="10" name="Content Placeholder 2"/>
          <p:cNvSpPr txBox="1">
            <a:spLocks/>
          </p:cNvSpPr>
          <p:nvPr/>
        </p:nvSpPr>
        <p:spPr>
          <a:xfrm>
            <a:off x="2268000" y="4644000"/>
            <a:ext cx="9180000" cy="2124000"/>
          </a:xfrm>
          <a:prstGeom prst="rect">
            <a:avLst/>
          </a:prstGeom>
          <a:solidFill>
            <a:srgbClr val="333333">
              <a:alpha val="90000"/>
            </a:srgbClr>
          </a:solidFill>
        </p:spPr>
        <p:txBody>
          <a:bodyPr vert="horz" lIns="274320" tIns="45720" rIns="27432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3600" dirty="0">
                <a:solidFill>
                  <a:schemeClr val="bg1"/>
                </a:solidFill>
                <a:latin typeface="Kefa" charset="0"/>
                <a:ea typeface="Kefa" charset="0"/>
                <a:cs typeface="Kefa" charset="0"/>
              </a:rPr>
              <a:t>White Label Solution - Feels Like Home</a:t>
            </a:r>
          </a:p>
          <a:p>
            <a:pPr algn="l"/>
            <a:r>
              <a:rPr lang="en-US" sz="1600" dirty="0">
                <a:solidFill>
                  <a:schemeClr val="bg1"/>
                </a:solidFill>
                <a:ea typeface="Roboto" panose="02000000000000000000" pitchFamily="2" charset="0"/>
              </a:rPr>
              <a:t>It’s not about </a:t>
            </a:r>
            <a:r>
              <a:rPr lang="en-US" sz="1600" dirty="0" err="1">
                <a:solidFill>
                  <a:schemeClr val="bg1"/>
                </a:solidFill>
                <a:ea typeface="Roboto" panose="02000000000000000000" pitchFamily="2" charset="0"/>
              </a:rPr>
              <a:t>tigerlab’s</a:t>
            </a:r>
            <a:r>
              <a:rPr lang="en-US" sz="1600" dirty="0">
                <a:solidFill>
                  <a:schemeClr val="bg1"/>
                </a:solidFill>
                <a:ea typeface="Roboto" panose="02000000000000000000" pitchFamily="2" charset="0"/>
              </a:rPr>
              <a:t> INSURANCE software. IT IS ABOUT YOU AND YOUR COMPANY.</a:t>
            </a:r>
          </a:p>
          <a:p>
            <a:pPr algn="l"/>
            <a:r>
              <a:rPr lang="en-US" sz="1600" dirty="0">
                <a:solidFill>
                  <a:schemeClr val="bg1"/>
                </a:solidFill>
                <a:ea typeface="Roboto" panose="02000000000000000000" pitchFamily="2" charset="0"/>
              </a:rPr>
              <a:t>Your application your way – all visible elements align with your corporate style.</a:t>
            </a:r>
          </a:p>
        </p:txBody>
      </p:sp>
    </p:spTree>
    <p:extLst>
      <p:ext uri="{BB962C8B-B14F-4D97-AF65-F5344CB8AC3E}">
        <p14:creationId xmlns:p14="http://schemas.microsoft.com/office/powerpoint/2010/main" val="1435145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190218" y="4973497"/>
            <a:ext cx="294427" cy="1015663"/>
          </a:xfrm>
          <a:prstGeom prst="rect">
            <a:avLst/>
          </a:prstGeom>
          <a:noFill/>
        </p:spPr>
        <p:txBody>
          <a:bodyPr wrap="square" rtlCol="0">
            <a:spAutoFit/>
          </a:bodyPr>
          <a:lstStyle/>
          <a:p>
            <a:pPr algn="ctr"/>
            <a:r>
              <a:rPr lang="id-ID" sz="6000" b="1" dirty="0">
                <a:solidFill>
                  <a:schemeClr val="bg1"/>
                </a:solidFill>
                <a:latin typeface="FontAwesome" pitchFamily="2" charset="0"/>
              </a:rPr>
              <a:t></a:t>
            </a:r>
          </a:p>
        </p:txBody>
      </p:sp>
      <p:sp>
        <p:nvSpPr>
          <p:cNvPr id="10" name="Content Placeholder 2"/>
          <p:cNvSpPr txBox="1">
            <a:spLocks/>
          </p:cNvSpPr>
          <p:nvPr/>
        </p:nvSpPr>
        <p:spPr>
          <a:xfrm>
            <a:off x="2268000" y="4644000"/>
            <a:ext cx="9180000" cy="2124000"/>
          </a:xfrm>
          <a:prstGeom prst="rect">
            <a:avLst/>
          </a:prstGeom>
          <a:solidFill>
            <a:srgbClr val="333333">
              <a:alpha val="90000"/>
            </a:srgbClr>
          </a:solidFill>
        </p:spPr>
        <p:txBody>
          <a:bodyPr vert="horz" lIns="274320" tIns="45720" rIns="27432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3600" dirty="0">
                <a:solidFill>
                  <a:schemeClr val="bg1"/>
                </a:solidFill>
                <a:latin typeface="Kefa" charset="0"/>
                <a:ea typeface="Kefa" charset="0"/>
                <a:cs typeface="Kefa" charset="0"/>
              </a:rPr>
              <a:t>Basic technical Details </a:t>
            </a:r>
          </a:p>
        </p:txBody>
      </p:sp>
      <p:sp>
        <p:nvSpPr>
          <p:cNvPr id="2" name="TextBox 1"/>
          <p:cNvSpPr txBox="1"/>
          <p:nvPr/>
        </p:nvSpPr>
        <p:spPr>
          <a:xfrm>
            <a:off x="2613989" y="1483494"/>
            <a:ext cx="6997365" cy="1323439"/>
          </a:xfrm>
          <a:prstGeom prst="rect">
            <a:avLst/>
          </a:prstGeom>
          <a:noFill/>
          <a:ln>
            <a:solidFill>
              <a:schemeClr val="accent1"/>
            </a:solidFill>
          </a:ln>
        </p:spPr>
        <p:txBody>
          <a:bodyPr wrap="none" rtlCol="0">
            <a:spAutoFit/>
          </a:bodyPr>
          <a:lstStyle/>
          <a:p>
            <a:r>
              <a:rPr lang="en-US" sz="2000" dirty="0"/>
              <a:t>Operation System 		= Linux (Preferred) / Windows</a:t>
            </a:r>
          </a:p>
          <a:p>
            <a:r>
              <a:rPr lang="en-US" sz="2000" dirty="0"/>
              <a:t>Database			= MySQL on local or RDS </a:t>
            </a:r>
          </a:p>
          <a:p>
            <a:r>
              <a:rPr lang="en-US" sz="2000" dirty="0"/>
              <a:t>Programming Language 		= python</a:t>
            </a:r>
          </a:p>
          <a:p>
            <a:r>
              <a:rPr lang="en-US" sz="2000" dirty="0"/>
              <a:t>Framework 			= </a:t>
            </a:r>
            <a:r>
              <a:rPr lang="en-US" sz="2000"/>
              <a:t>django</a:t>
            </a:r>
            <a:endParaRPr lang="en-US"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49638" y="514383"/>
            <a:ext cx="2133807" cy="63267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182" y="467677"/>
            <a:ext cx="1403913" cy="72608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954" y="2657445"/>
            <a:ext cx="2014954" cy="2014954"/>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1250" y="3652579"/>
            <a:ext cx="1582195" cy="551132"/>
          </a:xfrm>
          <a:prstGeom prst="rect">
            <a:avLst/>
          </a:prstGeom>
        </p:spPr>
      </p:pic>
      <p:grpSp>
        <p:nvGrpSpPr>
          <p:cNvPr id="16" name="Group 15"/>
          <p:cNvGrpSpPr>
            <a:grpSpLocks noChangeAspect="1"/>
          </p:cNvGrpSpPr>
          <p:nvPr/>
        </p:nvGrpSpPr>
        <p:grpSpPr>
          <a:xfrm>
            <a:off x="480182" y="4624080"/>
            <a:ext cx="1714500" cy="1714500"/>
            <a:chOff x="403412" y="107576"/>
            <a:chExt cx="4320000" cy="4320000"/>
          </a:xfrm>
        </p:grpSpPr>
        <p:sp>
          <p:nvSpPr>
            <p:cNvPr id="18" name="Teardrop 17"/>
            <p:cNvSpPr/>
            <p:nvPr/>
          </p:nvSpPr>
          <p:spPr>
            <a:xfrm>
              <a:off x="403412" y="107576"/>
              <a:ext cx="4320000" cy="4320000"/>
            </a:xfrm>
            <a:prstGeom prst="teardrop">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Teardrop 18"/>
            <p:cNvSpPr/>
            <p:nvPr/>
          </p:nvSpPr>
          <p:spPr>
            <a:xfrm>
              <a:off x="583412" y="287576"/>
              <a:ext cx="3960000" cy="3960000"/>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0" name="TextBox 19"/>
          <p:cNvSpPr txBox="1"/>
          <p:nvPr/>
        </p:nvSpPr>
        <p:spPr>
          <a:xfrm>
            <a:off x="1219797" y="4808340"/>
            <a:ext cx="248142" cy="1200329"/>
          </a:xfrm>
          <a:prstGeom prst="rect">
            <a:avLst/>
          </a:prstGeom>
          <a:noFill/>
        </p:spPr>
        <p:txBody>
          <a:bodyPr wrap="square" rtlCol="0">
            <a:spAutoFit/>
          </a:bodyPr>
          <a:lstStyle/>
          <a:p>
            <a:pPr algn="ctr"/>
            <a:r>
              <a:rPr lang="en-US" sz="7200" dirty="0">
                <a:solidFill>
                  <a:schemeClr val="bg1"/>
                </a:solidFill>
                <a:latin typeface="FontAwesome" pitchFamily="2" charset="0"/>
              </a:rPr>
              <a:t></a:t>
            </a:r>
            <a:endParaRPr lang="id-ID" sz="6000" b="1" dirty="0">
              <a:solidFill>
                <a:schemeClr val="bg1"/>
              </a:solidFill>
              <a:latin typeface="FontAwesome" pitchFamily="2" charset="0"/>
            </a:endParaRPr>
          </a:p>
        </p:txBody>
      </p:sp>
    </p:spTree>
    <p:extLst>
      <p:ext uri="{BB962C8B-B14F-4D97-AF65-F5344CB8AC3E}">
        <p14:creationId xmlns:p14="http://schemas.microsoft.com/office/powerpoint/2010/main" val="1078154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06517" y="6238369"/>
            <a:ext cx="519953" cy="276999"/>
          </a:xfrm>
          <a:prstGeom prst="rect">
            <a:avLst/>
          </a:prstGeom>
          <a:noFill/>
        </p:spPr>
        <p:txBody>
          <a:bodyPr wrap="square" rtlCol="0">
            <a:spAutoFit/>
          </a:bodyPr>
          <a:lstStyle/>
          <a:p>
            <a:fld id="{F3C5028F-8D3B-45CC-A1ED-22F09E87F5E5}" type="slidenum">
              <a:rPr lang="id-ID" sz="1200" smtClean="0">
                <a:solidFill>
                  <a:schemeClr val="bg1"/>
                </a:solidFill>
              </a:rPr>
              <a:t>34</a:t>
            </a:fld>
            <a:endParaRPr lang="id-ID" sz="1200" dirty="0">
              <a:solidFill>
                <a:schemeClr val="bg1"/>
              </a:solidFill>
            </a:endParaRPr>
          </a:p>
        </p:txBody>
      </p:sp>
      <p:grpSp>
        <p:nvGrpSpPr>
          <p:cNvPr id="61" name="Group 60"/>
          <p:cNvGrpSpPr>
            <a:grpSpLocks noChangeAspect="1"/>
          </p:cNvGrpSpPr>
          <p:nvPr/>
        </p:nvGrpSpPr>
        <p:grpSpPr>
          <a:xfrm>
            <a:off x="480182" y="4624080"/>
            <a:ext cx="1714500" cy="1714500"/>
            <a:chOff x="403412" y="107576"/>
            <a:chExt cx="4320000" cy="4320000"/>
          </a:xfrm>
        </p:grpSpPr>
        <p:sp>
          <p:nvSpPr>
            <p:cNvPr id="88" name="Teardrop 87"/>
            <p:cNvSpPr/>
            <p:nvPr/>
          </p:nvSpPr>
          <p:spPr>
            <a:xfrm>
              <a:off x="403412" y="107576"/>
              <a:ext cx="4320000" cy="4320000"/>
            </a:xfrm>
            <a:prstGeom prst="teardrop">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9" name="Teardrop 88"/>
            <p:cNvSpPr/>
            <p:nvPr/>
          </p:nvSpPr>
          <p:spPr>
            <a:xfrm>
              <a:off x="583412" y="287576"/>
              <a:ext cx="3960000" cy="3960000"/>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90" name="TextBox 89"/>
          <p:cNvSpPr txBox="1"/>
          <p:nvPr/>
        </p:nvSpPr>
        <p:spPr>
          <a:xfrm>
            <a:off x="1219797" y="4808340"/>
            <a:ext cx="248142" cy="1200329"/>
          </a:xfrm>
          <a:prstGeom prst="rect">
            <a:avLst/>
          </a:prstGeom>
          <a:noFill/>
        </p:spPr>
        <p:txBody>
          <a:bodyPr wrap="square" rtlCol="0">
            <a:spAutoFit/>
          </a:bodyPr>
          <a:lstStyle/>
          <a:p>
            <a:pPr algn="ctr"/>
            <a:r>
              <a:rPr lang="en-US" sz="7200" dirty="0">
                <a:solidFill>
                  <a:schemeClr val="bg1"/>
                </a:solidFill>
                <a:latin typeface="FontAwesome" pitchFamily="2" charset="0"/>
              </a:rPr>
              <a:t></a:t>
            </a:r>
            <a:endParaRPr lang="id-ID" sz="6000" b="1" dirty="0">
              <a:solidFill>
                <a:schemeClr val="bg1"/>
              </a:solidFill>
              <a:latin typeface="FontAwesome" pitchFamily="2" charset="0"/>
            </a:endParaRPr>
          </a:p>
        </p:txBody>
      </p:sp>
      <p:sp>
        <p:nvSpPr>
          <p:cNvPr id="91" name="Content Placeholder 2"/>
          <p:cNvSpPr txBox="1">
            <a:spLocks/>
          </p:cNvSpPr>
          <p:nvPr/>
        </p:nvSpPr>
        <p:spPr>
          <a:xfrm>
            <a:off x="2268000" y="4644000"/>
            <a:ext cx="9180000" cy="2124000"/>
          </a:xfrm>
          <a:prstGeom prst="rect">
            <a:avLst/>
          </a:prstGeom>
          <a:solidFill>
            <a:srgbClr val="333333">
              <a:alpha val="90000"/>
            </a:srgbClr>
          </a:solidFill>
        </p:spPr>
        <p:txBody>
          <a:bodyPr vert="horz" lIns="274320" tIns="45720" rIns="27432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3600" dirty="0">
                <a:solidFill>
                  <a:schemeClr val="bg1"/>
                </a:solidFill>
                <a:latin typeface="Kefa" charset="0"/>
                <a:ea typeface="Kefa" charset="0"/>
                <a:cs typeface="Kefa" charset="0"/>
              </a:rPr>
              <a:t>Python – Modern and Reliable Technology</a:t>
            </a:r>
            <a:endParaRPr lang="id-ID" sz="3600" dirty="0">
              <a:solidFill>
                <a:schemeClr val="bg1"/>
              </a:solidFill>
              <a:latin typeface="Kefa" charset="0"/>
              <a:ea typeface="Kefa" charset="0"/>
              <a:cs typeface="Kefa" charset="0"/>
            </a:endParaRPr>
          </a:p>
          <a:p>
            <a:pPr algn="l"/>
            <a:r>
              <a:rPr lang="en-US" sz="2000" dirty="0">
                <a:solidFill>
                  <a:schemeClr val="bg1"/>
                </a:solidFill>
                <a:ea typeface="Roboto" panose="02000000000000000000" pitchFamily="2" charset="0"/>
              </a:rPr>
              <a:t>Just like some of the world’s most popular web applications such as Google, </a:t>
            </a:r>
            <a:r>
              <a:rPr lang="en-US" sz="2000" dirty="0" err="1">
                <a:solidFill>
                  <a:schemeClr val="bg1"/>
                </a:solidFill>
                <a:ea typeface="Roboto" panose="02000000000000000000" pitchFamily="2" charset="0"/>
              </a:rPr>
              <a:t>Youtube</a:t>
            </a:r>
            <a:r>
              <a:rPr lang="en-US" sz="2000" dirty="0">
                <a:solidFill>
                  <a:schemeClr val="bg1"/>
                </a:solidFill>
                <a:ea typeface="Roboto" panose="02000000000000000000" pitchFamily="2" charset="0"/>
              </a:rPr>
              <a:t>, Instagram and Pinterest to name a few, </a:t>
            </a:r>
            <a:r>
              <a:rPr lang="en-US" sz="2000" dirty="0" err="1">
                <a:solidFill>
                  <a:schemeClr val="bg1"/>
                </a:solidFill>
                <a:ea typeface="Roboto" panose="02000000000000000000" pitchFamily="2" charset="0"/>
              </a:rPr>
              <a:t>tigerlab’s</a:t>
            </a:r>
            <a:r>
              <a:rPr lang="en-US" sz="2000" dirty="0">
                <a:solidFill>
                  <a:schemeClr val="bg1"/>
                </a:solidFill>
                <a:ea typeface="Roboto" panose="02000000000000000000" pitchFamily="2" charset="0"/>
              </a:rPr>
              <a:t> INSURANCE application is written in Python.</a:t>
            </a:r>
          </a:p>
          <a:p>
            <a:pPr algn="l"/>
            <a:r>
              <a:rPr lang="en-US" sz="2000" dirty="0">
                <a:solidFill>
                  <a:schemeClr val="bg1"/>
                </a:solidFill>
                <a:ea typeface="Roboto" panose="02000000000000000000" pitchFamily="2" charset="0"/>
              </a:rPr>
              <a:t>YOU’RE IN A GOOD COMPANY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191" y="3373066"/>
            <a:ext cx="3216556" cy="74078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5421" y="408919"/>
            <a:ext cx="1857634" cy="762106"/>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7697" t="32127" r="18050" b="38911"/>
          <a:stretch/>
        </p:blipFill>
        <p:spPr>
          <a:xfrm>
            <a:off x="8033657" y="2953994"/>
            <a:ext cx="3449398" cy="116610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620" y="313782"/>
            <a:ext cx="4114800" cy="1114425"/>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1724" t="5377" r="2133" b="7245"/>
          <a:stretch/>
        </p:blipFill>
        <p:spPr>
          <a:xfrm>
            <a:off x="6562847" y="451413"/>
            <a:ext cx="2581154" cy="752354"/>
          </a:xfrm>
          <a:prstGeom prst="rect">
            <a:avLst/>
          </a:prstGeom>
        </p:spPr>
      </p:pic>
      <p:pic>
        <p:nvPicPr>
          <p:cNvPr id="13" name="Picture 12"/>
          <p:cNvPicPr>
            <a:picLocks noChangeAspect="1"/>
          </p:cNvPicPr>
          <p:nvPr/>
        </p:nvPicPr>
        <p:blipFill rotWithShape="1">
          <a:blip r:embed="rId8">
            <a:extLst>
              <a:ext uri="{28A0092B-C50C-407E-A947-70E740481C1C}">
                <a14:useLocalDpi xmlns:a14="http://schemas.microsoft.com/office/drawing/2010/main" val="0"/>
              </a:ext>
            </a:extLst>
          </a:blip>
          <a:srcRect l="4972" t="20722" r="5990" b="25646"/>
          <a:stretch/>
        </p:blipFill>
        <p:spPr>
          <a:xfrm>
            <a:off x="796616" y="2030090"/>
            <a:ext cx="2796131" cy="948045"/>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30766" y="1266148"/>
            <a:ext cx="3455054" cy="1895961"/>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65756" y="1445087"/>
            <a:ext cx="2782184" cy="1059025"/>
          </a:xfrm>
          <a:prstGeom prst="rect">
            <a:avLst/>
          </a:prstGeom>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77936" y="2309770"/>
            <a:ext cx="4359386" cy="2712632"/>
          </a:xfrm>
          <a:prstGeom prst="rect">
            <a:avLst/>
          </a:prstGeom>
        </p:spPr>
      </p:pic>
    </p:spTree>
    <p:extLst>
      <p:ext uri="{BB962C8B-B14F-4D97-AF65-F5344CB8AC3E}">
        <p14:creationId xmlns:p14="http://schemas.microsoft.com/office/powerpoint/2010/main" val="1937938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8931" y="0"/>
            <a:ext cx="8802986" cy="5536193"/>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a:grpSpLocks noChangeAspect="1"/>
          </p:cNvGrpSpPr>
          <p:nvPr/>
        </p:nvGrpSpPr>
        <p:grpSpPr>
          <a:xfrm>
            <a:off x="480182" y="4624080"/>
            <a:ext cx="1714500" cy="1714500"/>
            <a:chOff x="403412" y="107576"/>
            <a:chExt cx="4320000" cy="4320000"/>
          </a:xfrm>
        </p:grpSpPr>
        <p:sp>
          <p:nvSpPr>
            <p:cNvPr id="13" name="Teardrop 12"/>
            <p:cNvSpPr/>
            <p:nvPr/>
          </p:nvSpPr>
          <p:spPr>
            <a:xfrm>
              <a:off x="403412" y="107576"/>
              <a:ext cx="4320000" cy="4320000"/>
            </a:xfrm>
            <a:prstGeom prst="teardrop">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ardrop 13"/>
            <p:cNvSpPr/>
            <p:nvPr/>
          </p:nvSpPr>
          <p:spPr>
            <a:xfrm>
              <a:off x="583412" y="287576"/>
              <a:ext cx="3960000" cy="3960000"/>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7" name="TextBox 16"/>
          <p:cNvSpPr txBox="1"/>
          <p:nvPr/>
        </p:nvSpPr>
        <p:spPr>
          <a:xfrm>
            <a:off x="1190218" y="4758054"/>
            <a:ext cx="294427" cy="1446550"/>
          </a:xfrm>
          <a:prstGeom prst="rect">
            <a:avLst/>
          </a:prstGeom>
          <a:noFill/>
        </p:spPr>
        <p:txBody>
          <a:bodyPr wrap="square" rtlCol="0">
            <a:spAutoFit/>
          </a:bodyPr>
          <a:lstStyle/>
          <a:p>
            <a:pPr algn="ctr"/>
            <a:r>
              <a:rPr lang="en-US" sz="8800" dirty="0">
                <a:solidFill>
                  <a:schemeClr val="bg1"/>
                </a:solidFill>
                <a:latin typeface="FontAwesome" pitchFamily="2" charset="0"/>
              </a:rPr>
              <a:t></a:t>
            </a:r>
            <a:endParaRPr lang="id-ID" sz="7200" b="1" dirty="0">
              <a:solidFill>
                <a:schemeClr val="bg1"/>
              </a:solidFill>
              <a:latin typeface="FontAwesome" pitchFamily="2" charset="0"/>
            </a:endParaRPr>
          </a:p>
        </p:txBody>
      </p:sp>
      <p:sp>
        <p:nvSpPr>
          <p:cNvPr id="10" name="Content Placeholder 2"/>
          <p:cNvSpPr txBox="1">
            <a:spLocks/>
          </p:cNvSpPr>
          <p:nvPr/>
        </p:nvSpPr>
        <p:spPr>
          <a:xfrm>
            <a:off x="2268000" y="4644000"/>
            <a:ext cx="6189817" cy="2124000"/>
          </a:xfrm>
          <a:prstGeom prst="rect">
            <a:avLst/>
          </a:prstGeom>
          <a:solidFill>
            <a:srgbClr val="333333">
              <a:alpha val="90000"/>
            </a:srgbClr>
          </a:solidFill>
        </p:spPr>
        <p:txBody>
          <a:bodyPr vert="horz" lIns="274320" tIns="45720" rIns="27432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3600" dirty="0">
                <a:solidFill>
                  <a:schemeClr val="bg1"/>
                </a:solidFill>
                <a:latin typeface="Kefa" charset="0"/>
                <a:ea typeface="Kefa" charset="0"/>
                <a:cs typeface="Kefa" charset="0"/>
              </a:rPr>
              <a:t>Multiple Device Friendly</a:t>
            </a:r>
            <a:endParaRPr lang="id-ID" sz="3600" dirty="0">
              <a:solidFill>
                <a:schemeClr val="bg1"/>
              </a:solidFill>
              <a:latin typeface="Kefa" charset="0"/>
              <a:ea typeface="Kefa" charset="0"/>
              <a:cs typeface="Kefa" charset="0"/>
            </a:endParaRPr>
          </a:p>
          <a:p>
            <a:pPr algn="l"/>
            <a:r>
              <a:rPr lang="en-US" sz="1600" dirty="0">
                <a:solidFill>
                  <a:schemeClr val="bg1"/>
                </a:solidFill>
                <a:ea typeface="Roboto" panose="02000000000000000000" pitchFamily="2" charset="0"/>
              </a:rPr>
              <a:t>Mobile Internet usage has surpassed desktop Internet usage already in 2015. In fact, 80% of Internet users own a Smartphone and use it to access the Internet.</a:t>
            </a:r>
          </a:p>
          <a:p>
            <a:pPr algn="l"/>
            <a:r>
              <a:rPr lang="en-US" sz="1600" dirty="0">
                <a:solidFill>
                  <a:schemeClr val="bg1"/>
                </a:solidFill>
                <a:ea typeface="Roboto" panose="02000000000000000000" pitchFamily="2" charset="0"/>
              </a:rPr>
              <a:t>97% of  our interfaces adopt to your screen resolution and provide you both mouse and finger friendly environment.</a:t>
            </a:r>
          </a:p>
        </p:txBody>
      </p:sp>
    </p:spTree>
    <p:extLst>
      <p:ext uri="{BB962C8B-B14F-4D97-AF65-F5344CB8AC3E}">
        <p14:creationId xmlns:p14="http://schemas.microsoft.com/office/powerpoint/2010/main" val="1426440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12192001" cy="685799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 y="1"/>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a:grpSpLocks noChangeAspect="1"/>
          </p:cNvGrpSpPr>
          <p:nvPr/>
        </p:nvGrpSpPr>
        <p:grpSpPr>
          <a:xfrm>
            <a:off x="480182" y="4624080"/>
            <a:ext cx="1714500" cy="1714500"/>
            <a:chOff x="403412" y="107576"/>
            <a:chExt cx="4320000" cy="4320000"/>
          </a:xfrm>
        </p:grpSpPr>
        <p:sp>
          <p:nvSpPr>
            <p:cNvPr id="13" name="Teardrop 12"/>
            <p:cNvSpPr/>
            <p:nvPr/>
          </p:nvSpPr>
          <p:spPr>
            <a:xfrm>
              <a:off x="403412" y="107576"/>
              <a:ext cx="4320000" cy="4320000"/>
            </a:xfrm>
            <a:prstGeom prst="teardrop">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ardrop 13"/>
            <p:cNvSpPr/>
            <p:nvPr/>
          </p:nvSpPr>
          <p:spPr>
            <a:xfrm>
              <a:off x="583412" y="287576"/>
              <a:ext cx="3960000" cy="3960000"/>
            </a:xfrm>
            <a:prstGeom prst="teardrop">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5" name="TextBox 14"/>
          <p:cNvSpPr txBox="1"/>
          <p:nvPr/>
        </p:nvSpPr>
        <p:spPr>
          <a:xfrm>
            <a:off x="2386005" y="4551510"/>
            <a:ext cx="6092313" cy="590931"/>
          </a:xfrm>
          <a:prstGeom prst="rect">
            <a:avLst/>
          </a:prstGeom>
          <a:noFill/>
        </p:spPr>
        <p:txBody>
          <a:bodyPr wrap="square" rtlCol="0">
            <a:spAutoFit/>
          </a:bodyPr>
          <a:lstStyle/>
          <a:p>
            <a:pPr>
              <a:lnSpc>
                <a:spcPct val="90000"/>
              </a:lnSpc>
            </a:pPr>
            <a:r>
              <a:rPr lang="lv-LV" sz="3600" dirty="0">
                <a:latin typeface="Kefa" charset="0"/>
                <a:ea typeface="Kefa" charset="0"/>
                <a:cs typeface="Kefa" charset="0"/>
              </a:rPr>
              <a:t>24/7</a:t>
            </a:r>
            <a:r>
              <a:rPr lang="en-US" sz="3600" dirty="0">
                <a:latin typeface="Kefa" charset="0"/>
                <a:ea typeface="Kefa" charset="0"/>
                <a:cs typeface="Kefa" charset="0"/>
              </a:rPr>
              <a:t> Support</a:t>
            </a:r>
            <a:endParaRPr lang="id-ID" sz="4400" b="1" dirty="0">
              <a:latin typeface="Kefa" charset="0"/>
              <a:ea typeface="Kefa" charset="0"/>
              <a:cs typeface="Kefa" charset="0"/>
            </a:endParaRPr>
          </a:p>
        </p:txBody>
      </p:sp>
      <p:sp>
        <p:nvSpPr>
          <p:cNvPr id="16" name="Content Placeholder 2"/>
          <p:cNvSpPr txBox="1">
            <a:spLocks/>
          </p:cNvSpPr>
          <p:nvPr/>
        </p:nvSpPr>
        <p:spPr>
          <a:xfrm>
            <a:off x="2413303" y="5072585"/>
            <a:ext cx="4630293" cy="1265996"/>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50000"/>
              </a:lnSpc>
            </a:pPr>
            <a:r>
              <a:rPr lang="en-US" sz="1600" dirty="0">
                <a:ea typeface="Roboto" panose="02000000000000000000" pitchFamily="2" charset="0"/>
                <a:cs typeface="Arial" panose="020B0604020202020204" pitchFamily="34" charset="0"/>
              </a:rPr>
              <a:t>Our  team won’t leave you hanging. You need help? We’re here to help you.</a:t>
            </a:r>
          </a:p>
        </p:txBody>
      </p:sp>
      <p:sp>
        <p:nvSpPr>
          <p:cNvPr id="17" name="TextBox 16"/>
          <p:cNvSpPr txBox="1"/>
          <p:nvPr/>
        </p:nvSpPr>
        <p:spPr>
          <a:xfrm>
            <a:off x="1190218" y="4881165"/>
            <a:ext cx="294427" cy="1200329"/>
          </a:xfrm>
          <a:prstGeom prst="rect">
            <a:avLst/>
          </a:prstGeom>
          <a:noFill/>
        </p:spPr>
        <p:txBody>
          <a:bodyPr wrap="square" rtlCol="0">
            <a:spAutoFit/>
          </a:bodyPr>
          <a:lstStyle/>
          <a:p>
            <a:pPr algn="ctr"/>
            <a:r>
              <a:rPr lang="id-ID" sz="7200" dirty="0">
                <a:solidFill>
                  <a:schemeClr val="bg1">
                    <a:lumMod val="95000"/>
                  </a:schemeClr>
                </a:solidFill>
                <a:latin typeface="FontAwesome" pitchFamily="2" charset="0"/>
              </a:rPr>
              <a:t></a:t>
            </a:r>
            <a:endParaRPr lang="en-US" sz="7200" dirty="0">
              <a:solidFill>
                <a:schemeClr val="bg1">
                  <a:lumMod val="95000"/>
                </a:schemeClr>
              </a:solidFill>
              <a:latin typeface="FontAwesome" pitchFamily="2"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55" y="409524"/>
            <a:ext cx="3784854" cy="393524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992973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tigerlab’s</a:t>
            </a:r>
            <a:r>
              <a:rPr lang="en-US" dirty="0"/>
              <a:t> Unique Selling Propositions (USP)</a:t>
            </a:r>
            <a:br>
              <a:rPr lang="en-US" dirty="0"/>
            </a:br>
            <a:endParaRPr lang="en-US" dirty="0"/>
          </a:p>
        </p:txBody>
      </p:sp>
      <p:grpSp>
        <p:nvGrpSpPr>
          <p:cNvPr id="5" name="Group 4"/>
          <p:cNvGrpSpPr/>
          <p:nvPr/>
        </p:nvGrpSpPr>
        <p:grpSpPr>
          <a:xfrm>
            <a:off x="723028" y="1844682"/>
            <a:ext cx="1998638" cy="3515883"/>
            <a:chOff x="671738" y="1692324"/>
            <a:chExt cx="1998638" cy="3458561"/>
          </a:xfrm>
        </p:grpSpPr>
        <p:grpSp>
          <p:nvGrpSpPr>
            <p:cNvPr id="6" name="Group 5"/>
            <p:cNvGrpSpPr/>
            <p:nvPr/>
          </p:nvGrpSpPr>
          <p:grpSpPr>
            <a:xfrm>
              <a:off x="671738" y="1692324"/>
              <a:ext cx="1998638" cy="3458561"/>
              <a:chOff x="5076967" y="1787857"/>
              <a:chExt cx="1998638" cy="3458561"/>
            </a:xfrm>
          </p:grpSpPr>
          <p:sp>
            <p:nvSpPr>
              <p:cNvPr id="8" name="Rectangle 7"/>
              <p:cNvSpPr/>
              <p:nvPr/>
            </p:nvSpPr>
            <p:spPr>
              <a:xfrm>
                <a:off x="5076967" y="1787857"/>
                <a:ext cx="1998638" cy="3458561"/>
              </a:xfrm>
              <a:prstGeom prst="rect">
                <a:avLst/>
              </a:prstGeom>
              <a:solidFill>
                <a:schemeClr val="bg1">
                  <a:lumMod val="95000"/>
                </a:schemeClr>
              </a:solid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Rectangle 8"/>
              <p:cNvSpPr/>
              <p:nvPr/>
            </p:nvSpPr>
            <p:spPr>
              <a:xfrm>
                <a:off x="5341203" y="2047161"/>
                <a:ext cx="1470166" cy="12555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0" name="Straight Connector 9"/>
              <p:cNvCxnSpPr/>
              <p:nvPr/>
            </p:nvCxnSpPr>
            <p:spPr>
              <a:xfrm>
                <a:off x="5341203" y="3357344"/>
                <a:ext cx="147016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 name="Content Placeholder 2"/>
            <p:cNvSpPr txBox="1">
              <a:spLocks/>
            </p:cNvSpPr>
            <p:nvPr/>
          </p:nvSpPr>
          <p:spPr>
            <a:xfrm>
              <a:off x="767272" y="3320501"/>
              <a:ext cx="1801505" cy="32582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a:solidFill>
                    <a:schemeClr val="accent2"/>
                  </a:solidFill>
                  <a:ea typeface="Roboto" panose="02000000000000000000" pitchFamily="2" charset="0"/>
                </a:rPr>
                <a:t>PRICING </a:t>
              </a:r>
              <a:r>
                <a:rPr lang="en-US" sz="1200" b="1" dirty="0">
                  <a:solidFill>
                    <a:schemeClr val="accent2"/>
                  </a:solidFill>
                  <a:ea typeface="Roboto" panose="02000000000000000000" pitchFamily="2" charset="0"/>
                </a:rPr>
                <a:t>MODEL</a:t>
              </a:r>
              <a:endParaRPr lang="id-ID" sz="1200" b="1" dirty="0">
                <a:solidFill>
                  <a:schemeClr val="accent2"/>
                </a:solidFill>
                <a:ea typeface="Roboto" panose="02000000000000000000" pitchFamily="2" charset="0"/>
              </a:endParaRPr>
            </a:p>
          </p:txBody>
        </p:sp>
      </p:grpSp>
      <p:grpSp>
        <p:nvGrpSpPr>
          <p:cNvPr id="11" name="Group 10"/>
          <p:cNvGrpSpPr/>
          <p:nvPr/>
        </p:nvGrpSpPr>
        <p:grpSpPr>
          <a:xfrm>
            <a:off x="2925642" y="1844682"/>
            <a:ext cx="1998638" cy="3515883"/>
            <a:chOff x="2874352" y="1692324"/>
            <a:chExt cx="1998638" cy="3458561"/>
          </a:xfrm>
        </p:grpSpPr>
        <p:grpSp>
          <p:nvGrpSpPr>
            <p:cNvPr id="12" name="Group 11"/>
            <p:cNvGrpSpPr/>
            <p:nvPr/>
          </p:nvGrpSpPr>
          <p:grpSpPr>
            <a:xfrm>
              <a:off x="2874352" y="1692324"/>
              <a:ext cx="1998638" cy="3458561"/>
              <a:chOff x="5076967" y="1787857"/>
              <a:chExt cx="1998638" cy="3458561"/>
            </a:xfrm>
          </p:grpSpPr>
          <p:sp>
            <p:nvSpPr>
              <p:cNvPr id="14" name="Rectangle 13"/>
              <p:cNvSpPr/>
              <p:nvPr/>
            </p:nvSpPr>
            <p:spPr>
              <a:xfrm>
                <a:off x="5076967" y="1787857"/>
                <a:ext cx="1998638" cy="3458561"/>
              </a:xfrm>
              <a:prstGeom prst="rect">
                <a:avLst/>
              </a:prstGeom>
              <a:solidFill>
                <a:schemeClr val="bg1">
                  <a:lumMod val="95000"/>
                </a:schemeClr>
              </a:solid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5" name="Rectangle 14"/>
              <p:cNvSpPr/>
              <p:nvPr/>
            </p:nvSpPr>
            <p:spPr>
              <a:xfrm>
                <a:off x="5341203" y="2047161"/>
                <a:ext cx="1470166" cy="12555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6" name="Straight Connector 15"/>
              <p:cNvCxnSpPr/>
              <p:nvPr/>
            </p:nvCxnSpPr>
            <p:spPr>
              <a:xfrm>
                <a:off x="5341203" y="3357344"/>
                <a:ext cx="147016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3" name="Content Placeholder 2"/>
            <p:cNvSpPr txBox="1">
              <a:spLocks/>
            </p:cNvSpPr>
            <p:nvPr/>
          </p:nvSpPr>
          <p:spPr>
            <a:xfrm>
              <a:off x="2969886" y="3320501"/>
              <a:ext cx="1801505" cy="3564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2"/>
                  </a:solidFill>
                  <a:ea typeface="Roboto" panose="02000000000000000000" pitchFamily="2" charset="0"/>
                </a:rPr>
                <a:t>ROLL-OUT SPEED</a:t>
              </a:r>
              <a:endParaRPr lang="id-ID" sz="1200" b="1" dirty="0">
                <a:solidFill>
                  <a:schemeClr val="accent2"/>
                </a:solidFill>
                <a:ea typeface="Roboto" panose="02000000000000000000" pitchFamily="2" charset="0"/>
              </a:endParaRPr>
            </a:p>
          </p:txBody>
        </p:sp>
      </p:grpSp>
      <p:grpSp>
        <p:nvGrpSpPr>
          <p:cNvPr id="17" name="Group 16"/>
          <p:cNvGrpSpPr/>
          <p:nvPr/>
        </p:nvGrpSpPr>
        <p:grpSpPr>
          <a:xfrm>
            <a:off x="5128256" y="1844682"/>
            <a:ext cx="1998638" cy="3515883"/>
            <a:chOff x="5076966" y="1692324"/>
            <a:chExt cx="1998638" cy="3458561"/>
          </a:xfrm>
        </p:grpSpPr>
        <p:grpSp>
          <p:nvGrpSpPr>
            <p:cNvPr id="18" name="Group 17"/>
            <p:cNvGrpSpPr/>
            <p:nvPr/>
          </p:nvGrpSpPr>
          <p:grpSpPr>
            <a:xfrm>
              <a:off x="5076966" y="1692324"/>
              <a:ext cx="1998638" cy="3458561"/>
              <a:chOff x="5076967" y="1787857"/>
              <a:chExt cx="1998638" cy="3458561"/>
            </a:xfrm>
          </p:grpSpPr>
          <p:sp>
            <p:nvSpPr>
              <p:cNvPr id="20" name="Rectangle 19"/>
              <p:cNvSpPr/>
              <p:nvPr/>
            </p:nvSpPr>
            <p:spPr>
              <a:xfrm>
                <a:off x="5076967" y="1787857"/>
                <a:ext cx="1998638" cy="3458561"/>
              </a:xfrm>
              <a:prstGeom prst="rect">
                <a:avLst/>
              </a:prstGeom>
              <a:solidFill>
                <a:schemeClr val="bg1">
                  <a:lumMod val="95000"/>
                </a:schemeClr>
              </a:solidFill>
              <a:ln w="254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20"/>
              <p:cNvSpPr/>
              <p:nvPr/>
            </p:nvSpPr>
            <p:spPr>
              <a:xfrm>
                <a:off x="5341203" y="2047161"/>
                <a:ext cx="1470166" cy="12555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22" name="Straight Connector 21"/>
              <p:cNvCxnSpPr/>
              <p:nvPr/>
            </p:nvCxnSpPr>
            <p:spPr>
              <a:xfrm>
                <a:off x="5341203" y="3357344"/>
                <a:ext cx="147016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9" name="Content Placeholder 2"/>
            <p:cNvSpPr txBox="1">
              <a:spLocks/>
            </p:cNvSpPr>
            <p:nvPr/>
          </p:nvSpPr>
          <p:spPr>
            <a:xfrm>
              <a:off x="5172500" y="3320501"/>
              <a:ext cx="1801505" cy="35763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2"/>
                  </a:solidFill>
                  <a:ea typeface="Roboto" panose="02000000000000000000" pitchFamily="2" charset="0"/>
                </a:rPr>
                <a:t>CUSTOMIZABILITY</a:t>
              </a:r>
              <a:endParaRPr lang="id-ID" sz="1200" b="1" dirty="0">
                <a:solidFill>
                  <a:schemeClr val="accent2"/>
                </a:solidFill>
                <a:ea typeface="Roboto" panose="02000000000000000000" pitchFamily="2" charset="0"/>
              </a:endParaRPr>
            </a:p>
          </p:txBody>
        </p:sp>
      </p:grpSp>
      <p:grpSp>
        <p:nvGrpSpPr>
          <p:cNvPr id="23" name="Group 22"/>
          <p:cNvGrpSpPr/>
          <p:nvPr/>
        </p:nvGrpSpPr>
        <p:grpSpPr>
          <a:xfrm>
            <a:off x="7333093" y="1844682"/>
            <a:ext cx="1998638" cy="3515883"/>
            <a:chOff x="7281803" y="1692324"/>
            <a:chExt cx="1998638" cy="3458561"/>
          </a:xfrm>
        </p:grpSpPr>
        <p:grpSp>
          <p:nvGrpSpPr>
            <p:cNvPr id="24" name="Group 23"/>
            <p:cNvGrpSpPr/>
            <p:nvPr/>
          </p:nvGrpSpPr>
          <p:grpSpPr>
            <a:xfrm>
              <a:off x="7281803" y="1692324"/>
              <a:ext cx="1998638" cy="3458561"/>
              <a:chOff x="5076967" y="1787857"/>
              <a:chExt cx="1998638" cy="3458561"/>
            </a:xfrm>
          </p:grpSpPr>
          <p:sp>
            <p:nvSpPr>
              <p:cNvPr id="26" name="Rectangle 25"/>
              <p:cNvSpPr/>
              <p:nvPr/>
            </p:nvSpPr>
            <p:spPr>
              <a:xfrm>
                <a:off x="5076967" y="1787857"/>
                <a:ext cx="1998638" cy="3458561"/>
              </a:xfrm>
              <a:prstGeom prst="rect">
                <a:avLst/>
              </a:prstGeom>
              <a:solidFill>
                <a:schemeClr val="bg1">
                  <a:lumMod val="95000"/>
                </a:schemeClr>
              </a:solidFill>
              <a:ln w="254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Rectangle 26"/>
              <p:cNvSpPr/>
              <p:nvPr/>
            </p:nvSpPr>
            <p:spPr>
              <a:xfrm>
                <a:off x="5341203" y="2047161"/>
                <a:ext cx="1470166" cy="12555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28" name="Straight Connector 27"/>
              <p:cNvCxnSpPr/>
              <p:nvPr/>
            </p:nvCxnSpPr>
            <p:spPr>
              <a:xfrm>
                <a:off x="5341203" y="3357344"/>
                <a:ext cx="147016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5" name="Content Placeholder 2"/>
            <p:cNvSpPr txBox="1">
              <a:spLocks/>
            </p:cNvSpPr>
            <p:nvPr/>
          </p:nvSpPr>
          <p:spPr>
            <a:xfrm>
              <a:off x="7377337" y="3320500"/>
              <a:ext cx="1801505" cy="3576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2"/>
                  </a:solidFill>
                  <a:ea typeface="Roboto" panose="02000000000000000000" pitchFamily="2" charset="0"/>
                </a:rPr>
                <a:t>FUTURE-PROOF</a:t>
              </a:r>
              <a:endParaRPr lang="id-ID" sz="1200" b="1" dirty="0">
                <a:solidFill>
                  <a:schemeClr val="accent2"/>
                </a:solidFill>
                <a:ea typeface="Roboto" panose="02000000000000000000" pitchFamily="2" charset="0"/>
              </a:endParaRPr>
            </a:p>
          </p:txBody>
        </p:sp>
      </p:grpSp>
      <p:pic>
        <p:nvPicPr>
          <p:cNvPr id="53" name="Picture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64835" y="2332105"/>
            <a:ext cx="768626" cy="768626"/>
          </a:xfrm>
          <a:prstGeom prst="rect">
            <a:avLst/>
          </a:prstGeom>
        </p:spPr>
      </p:pic>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0015" y="2398228"/>
            <a:ext cx="696286" cy="696286"/>
          </a:xfrm>
          <a:prstGeom prst="rect">
            <a:avLst/>
          </a:prstGeom>
        </p:spPr>
      </p:pic>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8438" y="2350468"/>
            <a:ext cx="748256" cy="827760"/>
          </a:xfrm>
          <a:prstGeom prst="rect">
            <a:avLst/>
          </a:prstGeom>
        </p:spPr>
      </p:pic>
      <p:pic>
        <p:nvPicPr>
          <p:cNvPr id="56" name="Picture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00295" y="2308523"/>
            <a:ext cx="897622" cy="897622"/>
          </a:xfrm>
          <a:prstGeom prst="rect">
            <a:avLst/>
          </a:prstGeom>
        </p:spPr>
      </p:pic>
      <p:sp>
        <p:nvSpPr>
          <p:cNvPr id="61" name="Slide Number Placeholder 3"/>
          <p:cNvSpPr>
            <a:spLocks noGrp="1"/>
          </p:cNvSpPr>
          <p:nvPr>
            <p:ph type="sldNum" sz="quarter" idx="12"/>
          </p:nvPr>
        </p:nvSpPr>
        <p:spPr>
          <a:xfrm>
            <a:off x="8610600" y="6356350"/>
            <a:ext cx="2743200" cy="365125"/>
          </a:xfrm>
        </p:spPr>
        <p:txBody>
          <a:bodyPr/>
          <a:lstStyle/>
          <a:p>
            <a:r>
              <a:rPr lang="id-ID" dirty="0"/>
              <a:t>12</a:t>
            </a:r>
          </a:p>
        </p:txBody>
      </p:sp>
      <p:grpSp>
        <p:nvGrpSpPr>
          <p:cNvPr id="62" name="Group 61"/>
          <p:cNvGrpSpPr/>
          <p:nvPr/>
        </p:nvGrpSpPr>
        <p:grpSpPr>
          <a:xfrm>
            <a:off x="9537930" y="1844683"/>
            <a:ext cx="1998638" cy="3515882"/>
            <a:chOff x="7281803" y="1692325"/>
            <a:chExt cx="1998638" cy="3458560"/>
          </a:xfrm>
        </p:grpSpPr>
        <p:grpSp>
          <p:nvGrpSpPr>
            <p:cNvPr id="63" name="Group 62"/>
            <p:cNvGrpSpPr/>
            <p:nvPr/>
          </p:nvGrpSpPr>
          <p:grpSpPr>
            <a:xfrm>
              <a:off x="7281803" y="1692325"/>
              <a:ext cx="1998638" cy="3458560"/>
              <a:chOff x="5076967" y="1787858"/>
              <a:chExt cx="1998638" cy="3458560"/>
            </a:xfrm>
          </p:grpSpPr>
          <p:sp>
            <p:nvSpPr>
              <p:cNvPr id="65" name="Rectangle 64"/>
              <p:cNvSpPr/>
              <p:nvPr/>
            </p:nvSpPr>
            <p:spPr>
              <a:xfrm>
                <a:off x="5076967" y="1787858"/>
                <a:ext cx="1998638" cy="3458560"/>
              </a:xfrm>
              <a:prstGeom prst="rect">
                <a:avLst/>
              </a:prstGeom>
              <a:solidFill>
                <a:schemeClr val="bg1">
                  <a:lumMod val="95000"/>
                </a:schemeClr>
              </a:solidFill>
              <a:ln w="254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6" name="Rectangle 65"/>
              <p:cNvSpPr/>
              <p:nvPr/>
            </p:nvSpPr>
            <p:spPr>
              <a:xfrm>
                <a:off x="5341203" y="2047161"/>
                <a:ext cx="1470166" cy="12555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67" name="Straight Connector 66"/>
              <p:cNvCxnSpPr/>
              <p:nvPr/>
            </p:nvCxnSpPr>
            <p:spPr>
              <a:xfrm>
                <a:off x="5341203" y="3357344"/>
                <a:ext cx="147016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64" name="Content Placeholder 2"/>
            <p:cNvSpPr txBox="1">
              <a:spLocks/>
            </p:cNvSpPr>
            <p:nvPr/>
          </p:nvSpPr>
          <p:spPr>
            <a:xfrm>
              <a:off x="7377337" y="3320500"/>
              <a:ext cx="1801505" cy="3576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2"/>
                  </a:solidFill>
                  <a:ea typeface="Roboto" panose="02000000000000000000" pitchFamily="2" charset="0"/>
                </a:rPr>
                <a:t>INDUSTRY SOLUTION</a:t>
              </a:r>
              <a:endParaRPr lang="id-ID" sz="1200" b="1" dirty="0">
                <a:solidFill>
                  <a:schemeClr val="accent2"/>
                </a:solidFill>
                <a:ea typeface="Roboto" panose="02000000000000000000" pitchFamily="2" charset="0"/>
              </a:endParaRPr>
            </a:p>
          </p:txBody>
        </p:sp>
      </p:grpSp>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90435" y="2326268"/>
            <a:ext cx="765587" cy="765587"/>
          </a:xfrm>
          <a:prstGeom prst="rect">
            <a:avLst/>
          </a:prstGeom>
        </p:spPr>
      </p:pic>
      <p:sp>
        <p:nvSpPr>
          <p:cNvPr id="3" name="TextBox 2"/>
          <p:cNvSpPr txBox="1"/>
          <p:nvPr/>
        </p:nvSpPr>
        <p:spPr>
          <a:xfrm>
            <a:off x="9802166" y="3926333"/>
            <a:ext cx="1470166" cy="1384995"/>
          </a:xfrm>
          <a:prstGeom prst="rect">
            <a:avLst/>
          </a:prstGeom>
          <a:noFill/>
        </p:spPr>
        <p:txBody>
          <a:bodyPr wrap="square" rtlCol="0">
            <a:spAutoFit/>
          </a:bodyPr>
          <a:lstStyle/>
          <a:p>
            <a:pPr algn="ctr"/>
            <a:r>
              <a:rPr lang="en-US" sz="1200" dirty="0"/>
              <a:t>Experience in servicing clients worldwide</a:t>
            </a:r>
            <a:r>
              <a:rPr lang="en-US" sz="1200"/>
              <a:t>, brings new </a:t>
            </a:r>
            <a:r>
              <a:rPr lang="en-US" sz="1200" dirty="0"/>
              <a:t>ideas and improves processes and client sales results</a:t>
            </a:r>
            <a:endParaRPr lang="en-GB" sz="1200" dirty="0"/>
          </a:p>
        </p:txBody>
      </p:sp>
      <p:sp>
        <p:nvSpPr>
          <p:cNvPr id="69" name="TextBox 68"/>
          <p:cNvSpPr txBox="1"/>
          <p:nvPr/>
        </p:nvSpPr>
        <p:spPr>
          <a:xfrm>
            <a:off x="7514383" y="3940301"/>
            <a:ext cx="1676365" cy="1200329"/>
          </a:xfrm>
          <a:prstGeom prst="rect">
            <a:avLst/>
          </a:prstGeom>
          <a:noFill/>
        </p:spPr>
        <p:txBody>
          <a:bodyPr wrap="square" rtlCol="0">
            <a:spAutoFit/>
          </a:bodyPr>
          <a:lstStyle/>
          <a:p>
            <a:pPr algn="ctr"/>
            <a:r>
              <a:rPr lang="en-US" sz="1200" dirty="0"/>
              <a:t>Built on the latest technical platform. It will be continuously updated and follows the latest </a:t>
            </a:r>
            <a:r>
              <a:rPr lang="en-US" sz="1200" dirty="0" err="1"/>
              <a:t>InsureTech</a:t>
            </a:r>
            <a:r>
              <a:rPr lang="en-US" sz="1200" dirty="0"/>
              <a:t> trends</a:t>
            </a:r>
            <a:endParaRPr lang="en-GB" sz="1200" dirty="0"/>
          </a:p>
        </p:txBody>
      </p:sp>
      <p:sp>
        <p:nvSpPr>
          <p:cNvPr id="70" name="TextBox 69"/>
          <p:cNvSpPr txBox="1"/>
          <p:nvPr/>
        </p:nvSpPr>
        <p:spPr>
          <a:xfrm>
            <a:off x="5386717" y="3926333"/>
            <a:ext cx="1470166" cy="830997"/>
          </a:xfrm>
          <a:prstGeom prst="rect">
            <a:avLst/>
          </a:prstGeom>
          <a:noFill/>
        </p:spPr>
        <p:txBody>
          <a:bodyPr wrap="square" rtlCol="0">
            <a:spAutoFit/>
          </a:bodyPr>
          <a:lstStyle/>
          <a:p>
            <a:pPr algn="ctr"/>
            <a:r>
              <a:rPr lang="en-US" sz="1200" dirty="0"/>
              <a:t>All client requirements can be 100 % configured or implemented</a:t>
            </a:r>
            <a:endParaRPr lang="en-GB" sz="1200" dirty="0"/>
          </a:p>
        </p:txBody>
      </p:sp>
      <p:sp>
        <p:nvSpPr>
          <p:cNvPr id="71" name="TextBox 70"/>
          <p:cNvSpPr txBox="1"/>
          <p:nvPr/>
        </p:nvSpPr>
        <p:spPr>
          <a:xfrm>
            <a:off x="3189878" y="3920608"/>
            <a:ext cx="1470166" cy="830997"/>
          </a:xfrm>
          <a:prstGeom prst="rect">
            <a:avLst/>
          </a:prstGeom>
          <a:noFill/>
        </p:spPr>
        <p:txBody>
          <a:bodyPr wrap="square" rtlCol="0">
            <a:spAutoFit/>
          </a:bodyPr>
          <a:lstStyle/>
          <a:p>
            <a:pPr algn="ctr"/>
            <a:r>
              <a:rPr lang="en-US" sz="1200" dirty="0"/>
              <a:t>Period between project sign-off and go-live typically is only a few weeks</a:t>
            </a:r>
            <a:endParaRPr lang="en-GB" sz="1200" dirty="0"/>
          </a:p>
        </p:txBody>
      </p:sp>
      <p:sp>
        <p:nvSpPr>
          <p:cNvPr id="72" name="TextBox 71"/>
          <p:cNvSpPr txBox="1"/>
          <p:nvPr/>
        </p:nvSpPr>
        <p:spPr>
          <a:xfrm>
            <a:off x="982370" y="3895529"/>
            <a:ext cx="1470166" cy="646331"/>
          </a:xfrm>
          <a:prstGeom prst="rect">
            <a:avLst/>
          </a:prstGeom>
          <a:noFill/>
        </p:spPr>
        <p:txBody>
          <a:bodyPr wrap="square" rtlCol="0">
            <a:spAutoFit/>
          </a:bodyPr>
          <a:lstStyle/>
          <a:p>
            <a:pPr algn="ctr"/>
            <a:r>
              <a:rPr lang="en-US" sz="1200" dirty="0"/>
              <a:t>No upfront costs, no financial risk for clients</a:t>
            </a:r>
            <a:endParaRPr lang="en-GB" sz="1200" dirty="0"/>
          </a:p>
        </p:txBody>
      </p:sp>
    </p:spTree>
    <p:extLst>
      <p:ext uri="{BB962C8B-B14F-4D97-AF65-F5344CB8AC3E}">
        <p14:creationId xmlns:p14="http://schemas.microsoft.com/office/powerpoint/2010/main" val="3534465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2"/>
          <p:cNvSpPr txBox="1">
            <a:spLocks/>
          </p:cNvSpPr>
          <p:nvPr/>
        </p:nvSpPr>
        <p:spPr>
          <a:xfrm>
            <a:off x="864000" y="360000"/>
            <a:ext cx="10189029" cy="55421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3600" dirty="0">
                <a:solidFill>
                  <a:schemeClr val="bg1"/>
                </a:solidFill>
                <a:latin typeface="Kefa" charset="0"/>
                <a:ea typeface="Kefa" charset="0"/>
                <a:cs typeface="Kefa" charset="0"/>
              </a:rPr>
              <a:t>Value Proposition</a:t>
            </a:r>
          </a:p>
        </p:txBody>
      </p:sp>
      <p:sp>
        <p:nvSpPr>
          <p:cNvPr id="6" name="Slide Number Placeholder 5"/>
          <p:cNvSpPr>
            <a:spLocks noGrp="1"/>
          </p:cNvSpPr>
          <p:nvPr>
            <p:ph type="sldNum" sz="quarter" idx="12"/>
          </p:nvPr>
        </p:nvSpPr>
        <p:spPr/>
        <p:txBody>
          <a:bodyPr/>
          <a:lstStyle/>
          <a:p>
            <a:fld id="{8DCBC0E4-DBA0-48B1-A4A8-062813EEAD86}" type="slidenum">
              <a:rPr lang="id-ID" smtClean="0"/>
              <a:pPr/>
              <a:t>5</a:t>
            </a:fld>
            <a:endParaRPr lang="id-ID" dirty="0"/>
          </a:p>
        </p:txBody>
      </p:sp>
      <p:sp>
        <p:nvSpPr>
          <p:cNvPr id="5" name="Oval 6"/>
          <p:cNvSpPr>
            <a:spLocks noChangeArrowheads="1"/>
          </p:cNvSpPr>
          <p:nvPr/>
        </p:nvSpPr>
        <p:spPr bwMode="auto">
          <a:xfrm>
            <a:off x="4812093" y="2974490"/>
            <a:ext cx="2213888" cy="2216911"/>
          </a:xfrm>
          <a:prstGeom prst="ellipse">
            <a:avLst/>
          </a:prstGeom>
          <a:gradFill>
            <a:gsLst>
              <a:gs pos="0">
                <a:srgbClr val="10CF9B"/>
              </a:gs>
              <a:gs pos="100000">
                <a:srgbClr val="0099D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8" name="Oval 6"/>
          <p:cNvSpPr>
            <a:spLocks noChangeArrowheads="1"/>
          </p:cNvSpPr>
          <p:nvPr/>
        </p:nvSpPr>
        <p:spPr bwMode="auto">
          <a:xfrm>
            <a:off x="4912725" y="3075259"/>
            <a:ext cx="2012625" cy="2015374"/>
          </a:xfrm>
          <a:prstGeom prst="ellipse">
            <a:avLst/>
          </a:prstGeom>
          <a:solidFill>
            <a:schemeClr val="bg1"/>
          </a:solidFill>
          <a:ln w="14288" cap="flat">
            <a:noFill/>
            <a:prstDash val="solid"/>
            <a:miter lim="800000"/>
            <a:headEnd/>
            <a:tailEnd/>
          </a:ln>
          <a:effectLst>
            <a:outerShdw blurRad="63500" sx="102000" sy="102000" algn="ctr"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en-US"/>
          </a:p>
        </p:txBody>
      </p:sp>
      <p:cxnSp>
        <p:nvCxnSpPr>
          <p:cNvPr id="55" name="Straight Connector 54"/>
          <p:cNvCxnSpPr/>
          <p:nvPr/>
        </p:nvCxnSpPr>
        <p:spPr>
          <a:xfrm>
            <a:off x="5096324" y="4084656"/>
            <a:ext cx="1645427" cy="0"/>
          </a:xfrm>
          <a:prstGeom prst="line">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81" name="Picture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844" y="4133082"/>
            <a:ext cx="1757987" cy="421917"/>
          </a:xfrm>
          <a:prstGeom prst="rect">
            <a:avLst/>
          </a:prstGeom>
        </p:spPr>
      </p:pic>
      <p:grpSp>
        <p:nvGrpSpPr>
          <p:cNvPr id="274" name="Group 273"/>
          <p:cNvGrpSpPr/>
          <p:nvPr/>
        </p:nvGrpSpPr>
        <p:grpSpPr>
          <a:xfrm>
            <a:off x="633501" y="2014071"/>
            <a:ext cx="4342892" cy="1712865"/>
            <a:chOff x="633501" y="2014071"/>
            <a:chExt cx="4342892" cy="1712865"/>
          </a:xfrm>
        </p:grpSpPr>
        <p:grpSp>
          <p:nvGrpSpPr>
            <p:cNvPr id="2" name="Group 1"/>
            <p:cNvGrpSpPr/>
            <p:nvPr/>
          </p:nvGrpSpPr>
          <p:grpSpPr>
            <a:xfrm>
              <a:off x="3163051" y="2014071"/>
              <a:ext cx="1813342" cy="1712865"/>
              <a:chOff x="4148054" y="2242172"/>
              <a:chExt cx="1142729" cy="1142729"/>
            </a:xfrm>
          </p:grpSpPr>
          <p:sp>
            <p:nvSpPr>
              <p:cNvPr id="7" name="Oval 7"/>
              <p:cNvSpPr>
                <a:spLocks noChangeArrowheads="1"/>
              </p:cNvSpPr>
              <p:nvPr/>
            </p:nvSpPr>
            <p:spPr bwMode="auto">
              <a:xfrm>
                <a:off x="4148054" y="2242172"/>
                <a:ext cx="1142729" cy="1142729"/>
              </a:xfrm>
              <a:prstGeom prst="ellipse">
                <a:avLst/>
              </a:prstGeom>
              <a:solidFill>
                <a:schemeClr val="bg1"/>
              </a:solidFill>
              <a:ln w="14288" cap="flat">
                <a:noFill/>
                <a:prstDash val="solid"/>
                <a:miter lim="800000"/>
                <a:headEnd/>
                <a:tailEnd/>
              </a:ln>
              <a:effectLst>
                <a:outerShdw blurRad="63500" sx="102000" sy="102000" algn="ctr"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8" name="Oval 8"/>
              <p:cNvSpPr>
                <a:spLocks noChangeArrowheads="1"/>
              </p:cNvSpPr>
              <p:nvPr/>
            </p:nvSpPr>
            <p:spPr bwMode="auto">
              <a:xfrm>
                <a:off x="4219140" y="2313258"/>
                <a:ext cx="1000559" cy="1000559"/>
              </a:xfrm>
              <a:prstGeom prst="ellipse">
                <a:avLst/>
              </a:prstGeom>
              <a:solidFill>
                <a:schemeClr val="accent1"/>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57" name="TextBox 56"/>
            <p:cNvSpPr txBox="1"/>
            <p:nvPr/>
          </p:nvSpPr>
          <p:spPr>
            <a:xfrm>
              <a:off x="731331" y="2383818"/>
              <a:ext cx="2346735" cy="1282402"/>
            </a:xfrm>
            <a:prstGeom prst="rect">
              <a:avLst/>
            </a:prstGeom>
            <a:noFill/>
            <a:ln w="6350">
              <a:noFill/>
              <a:prstDash val="dash"/>
            </a:ln>
          </p:spPr>
          <p:txBody>
            <a:bodyPr wrap="square" lIns="0" tIns="0" rIns="0" bIns="0" rtlCol="0">
              <a:spAutoFit/>
            </a:bodyPr>
            <a:lstStyle/>
            <a:p>
              <a:pPr marL="108000" indent="-108000">
                <a:spcAft>
                  <a:spcPts val="400"/>
                </a:spcAft>
                <a:buFont typeface="Arial" panose="020B0604020202020204" pitchFamily="34" charset="0"/>
                <a:buChar char="•"/>
              </a:pPr>
              <a:r>
                <a:rPr lang="en-US" sz="1600" dirty="0"/>
                <a:t>Ability to add new products for up- and cross-selling</a:t>
              </a:r>
            </a:p>
            <a:p>
              <a:pPr marL="108000" indent="-108000">
                <a:spcAft>
                  <a:spcPts val="400"/>
                </a:spcAft>
                <a:buFont typeface="Arial" panose="020B0604020202020204" pitchFamily="34" charset="0"/>
                <a:buChar char="•"/>
              </a:pPr>
              <a:r>
                <a:rPr lang="en-US" sz="1600" dirty="0"/>
                <a:t>Add new sales channels (B2B2C, B2C, etc.)</a:t>
              </a:r>
            </a:p>
          </p:txBody>
        </p:sp>
        <p:cxnSp>
          <p:nvCxnSpPr>
            <p:cNvPr id="61" name="Straight Connector 60"/>
            <p:cNvCxnSpPr>
              <a:stCxn id="7" idx="1"/>
            </p:cNvCxnSpPr>
            <p:nvPr/>
          </p:nvCxnSpPr>
          <p:spPr>
            <a:xfrm flipH="1">
              <a:off x="633501" y="2264914"/>
              <a:ext cx="2795108" cy="24344"/>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3496037" y="2533026"/>
              <a:ext cx="1165020" cy="646331"/>
            </a:xfrm>
            <a:prstGeom prst="rect">
              <a:avLst/>
            </a:prstGeom>
            <a:noFill/>
          </p:spPr>
          <p:txBody>
            <a:bodyPr wrap="square" rtlCol="0">
              <a:spAutoFit/>
            </a:bodyPr>
            <a:lstStyle/>
            <a:p>
              <a:r>
                <a:rPr lang="en-US" b="1" dirty="0">
                  <a:solidFill>
                    <a:schemeClr val="bg1"/>
                  </a:solidFill>
                </a:rPr>
                <a:t>Increasing Revenue</a:t>
              </a:r>
            </a:p>
          </p:txBody>
        </p:sp>
      </p:grpSp>
      <p:grpSp>
        <p:nvGrpSpPr>
          <p:cNvPr id="275" name="Group 274"/>
          <p:cNvGrpSpPr/>
          <p:nvPr/>
        </p:nvGrpSpPr>
        <p:grpSpPr>
          <a:xfrm>
            <a:off x="633501" y="4415752"/>
            <a:ext cx="4357362" cy="1791605"/>
            <a:chOff x="633501" y="4415752"/>
            <a:chExt cx="4357362" cy="1791605"/>
          </a:xfrm>
        </p:grpSpPr>
        <p:grpSp>
          <p:nvGrpSpPr>
            <p:cNvPr id="258" name="Group 257"/>
            <p:cNvGrpSpPr/>
            <p:nvPr/>
          </p:nvGrpSpPr>
          <p:grpSpPr>
            <a:xfrm>
              <a:off x="3143993" y="4415752"/>
              <a:ext cx="1846870" cy="1791605"/>
              <a:chOff x="4197679" y="4845501"/>
              <a:chExt cx="1146753" cy="1144071"/>
            </a:xfrm>
          </p:grpSpPr>
          <p:sp>
            <p:nvSpPr>
              <p:cNvPr id="13" name="Oval 13"/>
              <p:cNvSpPr>
                <a:spLocks noChangeArrowheads="1"/>
              </p:cNvSpPr>
              <p:nvPr/>
            </p:nvSpPr>
            <p:spPr bwMode="auto">
              <a:xfrm>
                <a:off x="4197679" y="4845501"/>
                <a:ext cx="1146753" cy="1144071"/>
              </a:xfrm>
              <a:prstGeom prst="ellipse">
                <a:avLst/>
              </a:prstGeom>
              <a:solidFill>
                <a:schemeClr val="bg1"/>
              </a:solidFill>
              <a:ln w="14288" cap="flat">
                <a:noFill/>
                <a:prstDash val="solid"/>
                <a:miter lim="800000"/>
                <a:headEnd/>
                <a:tailEnd/>
              </a:ln>
              <a:effectLst>
                <a:outerShdw blurRad="63500" sx="102000" sy="102000" algn="ctr"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Oval 14"/>
              <p:cNvSpPr>
                <a:spLocks noChangeArrowheads="1"/>
              </p:cNvSpPr>
              <p:nvPr/>
            </p:nvSpPr>
            <p:spPr bwMode="auto">
              <a:xfrm>
                <a:off x="4286241" y="4919268"/>
                <a:ext cx="1000559" cy="996535"/>
              </a:xfrm>
              <a:prstGeom prst="ellipse">
                <a:avLst/>
              </a:prstGeom>
              <a:solidFill>
                <a:schemeClr val="accent3"/>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64" name="Straight Connector 63"/>
            <p:cNvCxnSpPr>
              <a:stCxn id="13" idx="3"/>
            </p:cNvCxnSpPr>
            <p:nvPr/>
          </p:nvCxnSpPr>
          <p:spPr>
            <a:xfrm flipH="1">
              <a:off x="633501" y="5944983"/>
              <a:ext cx="2780960" cy="44589"/>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3525856" y="5099545"/>
              <a:ext cx="1165020" cy="400110"/>
            </a:xfrm>
            <a:prstGeom prst="rect">
              <a:avLst/>
            </a:prstGeom>
            <a:noFill/>
          </p:spPr>
          <p:txBody>
            <a:bodyPr wrap="square" rtlCol="0">
              <a:spAutoFit/>
            </a:bodyPr>
            <a:lstStyle/>
            <a:p>
              <a:r>
                <a:rPr lang="en-US" sz="2000" b="1" dirty="0">
                  <a:solidFill>
                    <a:schemeClr val="bg1"/>
                  </a:solidFill>
                </a:rPr>
                <a:t>Low Risk</a:t>
              </a:r>
            </a:p>
          </p:txBody>
        </p:sp>
        <p:sp>
          <p:nvSpPr>
            <p:cNvPr id="106" name="TextBox 105"/>
            <p:cNvSpPr txBox="1"/>
            <p:nvPr/>
          </p:nvSpPr>
          <p:spPr>
            <a:xfrm>
              <a:off x="728347" y="4783362"/>
              <a:ext cx="2346735" cy="1036181"/>
            </a:xfrm>
            <a:prstGeom prst="rect">
              <a:avLst/>
            </a:prstGeom>
            <a:noFill/>
            <a:ln w="6350">
              <a:noFill/>
              <a:prstDash val="dash"/>
            </a:ln>
          </p:spPr>
          <p:txBody>
            <a:bodyPr wrap="square" lIns="0" tIns="0" rIns="0" bIns="0" rtlCol="0">
              <a:spAutoFit/>
            </a:bodyPr>
            <a:lstStyle/>
            <a:p>
              <a:pPr marL="108000" indent="-108000">
                <a:spcAft>
                  <a:spcPts val="400"/>
                </a:spcAft>
                <a:buFont typeface="Arial" panose="020B0604020202020204" pitchFamily="34" charset="0"/>
                <a:buChar char="•"/>
              </a:pPr>
              <a:r>
                <a:rPr lang="en-US" sz="1600" dirty="0"/>
                <a:t>Subscription model (pay-as-you use)</a:t>
              </a:r>
            </a:p>
            <a:p>
              <a:pPr marL="108000" indent="-108000">
                <a:spcAft>
                  <a:spcPts val="400"/>
                </a:spcAft>
                <a:buFont typeface="Arial" panose="020B0604020202020204" pitchFamily="34" charset="0"/>
                <a:buChar char="•"/>
              </a:pPr>
              <a:r>
                <a:rPr lang="en-US" sz="1600" dirty="0"/>
                <a:t>Termination anytime (data will be handed back)</a:t>
              </a:r>
            </a:p>
          </p:txBody>
        </p:sp>
      </p:grpSp>
      <p:grpSp>
        <p:nvGrpSpPr>
          <p:cNvPr id="276" name="Group 275"/>
          <p:cNvGrpSpPr/>
          <p:nvPr/>
        </p:nvGrpSpPr>
        <p:grpSpPr>
          <a:xfrm>
            <a:off x="6776242" y="2063096"/>
            <a:ext cx="4716506" cy="1670740"/>
            <a:chOff x="6776242" y="2063096"/>
            <a:chExt cx="4716506" cy="1670740"/>
          </a:xfrm>
        </p:grpSpPr>
        <p:grpSp>
          <p:nvGrpSpPr>
            <p:cNvPr id="265" name="Group 264"/>
            <p:cNvGrpSpPr/>
            <p:nvPr/>
          </p:nvGrpSpPr>
          <p:grpSpPr>
            <a:xfrm>
              <a:off x="6776242" y="2063096"/>
              <a:ext cx="1650305" cy="1670740"/>
              <a:chOff x="6758088" y="2242172"/>
              <a:chExt cx="1145411" cy="1142729"/>
            </a:xfrm>
          </p:grpSpPr>
          <p:sp>
            <p:nvSpPr>
              <p:cNvPr id="9" name="Oval 9"/>
              <p:cNvSpPr>
                <a:spLocks noChangeArrowheads="1"/>
              </p:cNvSpPr>
              <p:nvPr/>
            </p:nvSpPr>
            <p:spPr bwMode="auto">
              <a:xfrm>
                <a:off x="6758088" y="2242172"/>
                <a:ext cx="1145411" cy="1142729"/>
              </a:xfrm>
              <a:prstGeom prst="ellipse">
                <a:avLst/>
              </a:prstGeom>
              <a:solidFill>
                <a:schemeClr val="bg1"/>
              </a:solidFill>
              <a:ln w="14288" cap="flat">
                <a:noFill/>
                <a:prstDash val="solid"/>
                <a:miter lim="800000"/>
                <a:headEnd/>
                <a:tailEnd/>
              </a:ln>
              <a:effectLst>
                <a:outerShdw blurRad="63500" sx="102000" sy="102000" algn="ctr"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Oval 10"/>
              <p:cNvSpPr>
                <a:spLocks noChangeArrowheads="1"/>
              </p:cNvSpPr>
              <p:nvPr/>
            </p:nvSpPr>
            <p:spPr bwMode="auto">
              <a:xfrm>
                <a:off x="6830515" y="2313258"/>
                <a:ext cx="1000559" cy="1000559"/>
              </a:xfrm>
              <a:prstGeom prst="ellipse">
                <a:avLst/>
              </a:prstGeom>
              <a:solidFill>
                <a:schemeClr val="accent2"/>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76" name="Straight Connector 75"/>
            <p:cNvCxnSpPr>
              <a:stCxn id="9" idx="7"/>
            </p:cNvCxnSpPr>
            <p:nvPr/>
          </p:nvCxnSpPr>
          <p:spPr>
            <a:xfrm flipV="1">
              <a:off x="8184865" y="2305800"/>
              <a:ext cx="3307883" cy="1970"/>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7046207" y="2664498"/>
              <a:ext cx="1165020" cy="400110"/>
            </a:xfrm>
            <a:prstGeom prst="rect">
              <a:avLst/>
            </a:prstGeom>
            <a:noFill/>
          </p:spPr>
          <p:txBody>
            <a:bodyPr wrap="square" rtlCol="0">
              <a:spAutoFit/>
            </a:bodyPr>
            <a:lstStyle/>
            <a:p>
              <a:r>
                <a:rPr lang="en-US" sz="2000" b="1" dirty="0">
                  <a:solidFill>
                    <a:schemeClr val="bg1"/>
                  </a:solidFill>
                </a:rPr>
                <a:t>Low TCO</a:t>
              </a:r>
            </a:p>
          </p:txBody>
        </p:sp>
        <p:sp>
          <p:nvSpPr>
            <p:cNvPr id="107" name="TextBox 106"/>
            <p:cNvSpPr txBox="1"/>
            <p:nvPr/>
          </p:nvSpPr>
          <p:spPr>
            <a:xfrm>
              <a:off x="8593405" y="2356928"/>
              <a:ext cx="2834640" cy="1087477"/>
            </a:xfrm>
            <a:prstGeom prst="rect">
              <a:avLst/>
            </a:prstGeom>
            <a:noFill/>
            <a:ln w="6350">
              <a:noFill/>
              <a:prstDash val="dash"/>
            </a:ln>
          </p:spPr>
          <p:txBody>
            <a:bodyPr wrap="square" lIns="0" tIns="0" rIns="0" bIns="0" rtlCol="0">
              <a:spAutoFit/>
            </a:bodyPr>
            <a:lstStyle/>
            <a:p>
              <a:pPr marL="108000" indent="-108000">
                <a:spcAft>
                  <a:spcPts val="400"/>
                </a:spcAft>
                <a:buFont typeface="Arial" panose="020B0604020202020204" pitchFamily="34" charset="0"/>
                <a:buChar char="•"/>
              </a:pPr>
              <a:r>
                <a:rPr lang="en-US" sz="1600" dirty="0"/>
                <a:t>Limited/No up-front costs (only client specific customization) </a:t>
              </a:r>
            </a:p>
            <a:p>
              <a:pPr marL="108000" indent="-108000">
                <a:spcAft>
                  <a:spcPts val="400"/>
                </a:spcAft>
                <a:buFont typeface="Arial" panose="020B0604020202020204" pitchFamily="34" charset="0"/>
                <a:buChar char="•"/>
              </a:pPr>
              <a:r>
                <a:rPr lang="en-US" sz="1600" dirty="0"/>
                <a:t>No maintenance fee</a:t>
              </a:r>
            </a:p>
            <a:p>
              <a:pPr marL="108000" indent="-108000">
                <a:spcAft>
                  <a:spcPts val="400"/>
                </a:spcAft>
                <a:buFont typeface="Arial" panose="020B0604020202020204" pitchFamily="34" charset="0"/>
                <a:buChar char="•"/>
              </a:pPr>
              <a:r>
                <a:rPr lang="en-US" sz="1600" dirty="0"/>
                <a:t>Regular upgrades free of charge</a:t>
              </a:r>
            </a:p>
          </p:txBody>
        </p:sp>
      </p:grpSp>
      <p:grpSp>
        <p:nvGrpSpPr>
          <p:cNvPr id="277" name="Group 276"/>
          <p:cNvGrpSpPr/>
          <p:nvPr/>
        </p:nvGrpSpPr>
        <p:grpSpPr>
          <a:xfrm>
            <a:off x="6783622" y="4481495"/>
            <a:ext cx="4864518" cy="1849204"/>
            <a:chOff x="6783622" y="4481495"/>
            <a:chExt cx="4864518" cy="1849204"/>
          </a:xfrm>
        </p:grpSpPr>
        <p:grpSp>
          <p:nvGrpSpPr>
            <p:cNvPr id="266" name="Group 265"/>
            <p:cNvGrpSpPr/>
            <p:nvPr/>
          </p:nvGrpSpPr>
          <p:grpSpPr>
            <a:xfrm>
              <a:off x="6783622" y="4603424"/>
              <a:ext cx="1780936" cy="1727275"/>
              <a:chOff x="6814421" y="4846843"/>
              <a:chExt cx="1144071" cy="1142729"/>
            </a:xfrm>
          </p:grpSpPr>
          <p:sp>
            <p:nvSpPr>
              <p:cNvPr id="11" name="Oval 11"/>
              <p:cNvSpPr>
                <a:spLocks noChangeArrowheads="1"/>
              </p:cNvSpPr>
              <p:nvPr/>
            </p:nvSpPr>
            <p:spPr bwMode="auto">
              <a:xfrm>
                <a:off x="6814421" y="4846843"/>
                <a:ext cx="1144071" cy="1142729"/>
              </a:xfrm>
              <a:prstGeom prst="ellipse">
                <a:avLst/>
              </a:prstGeom>
              <a:solidFill>
                <a:schemeClr val="bg1"/>
              </a:solidFill>
              <a:ln w="14288" cap="flat">
                <a:noFill/>
                <a:prstDash val="solid"/>
                <a:miter lim="800000"/>
                <a:headEnd/>
                <a:tailEnd/>
              </a:ln>
              <a:effectLst>
                <a:outerShdw blurRad="63500" sx="102000" sy="102000" algn="ctr"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Oval 12"/>
              <p:cNvSpPr>
                <a:spLocks noChangeArrowheads="1"/>
              </p:cNvSpPr>
              <p:nvPr/>
            </p:nvSpPr>
            <p:spPr bwMode="auto">
              <a:xfrm>
                <a:off x="6880063" y="4919270"/>
                <a:ext cx="1000559" cy="996535"/>
              </a:xfrm>
              <a:prstGeom prst="ellipse">
                <a:avLst/>
              </a:prstGeom>
              <a:solidFill>
                <a:schemeClr val="tx2"/>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79" name="Straight Connector 78"/>
            <p:cNvCxnSpPr>
              <a:stCxn id="11" idx="5"/>
            </p:cNvCxnSpPr>
            <p:nvPr/>
          </p:nvCxnSpPr>
          <p:spPr>
            <a:xfrm>
              <a:off x="8303746" y="6077745"/>
              <a:ext cx="3105905" cy="14090"/>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7138842" y="5135781"/>
              <a:ext cx="1165020" cy="584775"/>
            </a:xfrm>
            <a:prstGeom prst="rect">
              <a:avLst/>
            </a:prstGeom>
            <a:noFill/>
          </p:spPr>
          <p:txBody>
            <a:bodyPr wrap="square" rtlCol="0">
              <a:spAutoFit/>
            </a:bodyPr>
            <a:lstStyle/>
            <a:p>
              <a:r>
                <a:rPr lang="en-US" sz="1600" b="1" dirty="0">
                  <a:solidFill>
                    <a:schemeClr val="bg1"/>
                  </a:solidFill>
                </a:rPr>
                <a:t>Latest Technology</a:t>
              </a:r>
            </a:p>
          </p:txBody>
        </p:sp>
        <p:sp>
          <p:nvSpPr>
            <p:cNvPr id="108" name="TextBox 107"/>
            <p:cNvSpPr txBox="1"/>
            <p:nvPr/>
          </p:nvSpPr>
          <p:spPr>
            <a:xfrm>
              <a:off x="8658107" y="4481495"/>
              <a:ext cx="2990033" cy="1579920"/>
            </a:xfrm>
            <a:prstGeom prst="rect">
              <a:avLst/>
            </a:prstGeom>
            <a:noFill/>
            <a:ln w="6350">
              <a:noFill/>
              <a:prstDash val="dash"/>
            </a:ln>
          </p:spPr>
          <p:txBody>
            <a:bodyPr wrap="square" lIns="0" tIns="0" rIns="0" bIns="0" rtlCol="0">
              <a:spAutoFit/>
            </a:bodyPr>
            <a:lstStyle/>
            <a:p>
              <a:pPr marL="108000" indent="-108000">
                <a:spcAft>
                  <a:spcPts val="400"/>
                </a:spcAft>
                <a:buFont typeface="Arial" panose="020B0604020202020204" pitchFamily="34" charset="0"/>
                <a:buChar char="•"/>
              </a:pPr>
              <a:r>
                <a:rPr lang="en-US" sz="1600" dirty="0"/>
                <a:t>Python – Modern and Reliable Technology</a:t>
              </a:r>
            </a:p>
            <a:p>
              <a:pPr marL="108000" indent="-108000">
                <a:spcAft>
                  <a:spcPts val="400"/>
                </a:spcAft>
                <a:buFont typeface="Arial" panose="020B0604020202020204" pitchFamily="34" charset="0"/>
                <a:buChar char="•"/>
              </a:pPr>
              <a:r>
                <a:rPr lang="en-US" sz="1600" dirty="0"/>
                <a:t>Security, Firewalls, Backups, Encryption</a:t>
              </a:r>
            </a:p>
            <a:p>
              <a:pPr marL="108000" indent="-108000">
                <a:spcAft>
                  <a:spcPts val="400"/>
                </a:spcAft>
                <a:buFont typeface="Arial" panose="020B0604020202020204" pitchFamily="34" charset="0"/>
                <a:buChar char="•"/>
              </a:pPr>
              <a:r>
                <a:rPr lang="en-US" sz="1600" dirty="0"/>
                <a:t>Python is also used by Google, Dropbox, YouTube and many more</a:t>
              </a:r>
            </a:p>
          </p:txBody>
        </p:sp>
      </p:grpSp>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418" y="3310016"/>
            <a:ext cx="671704" cy="671704"/>
          </a:xfrm>
          <a:prstGeom prst="rect">
            <a:avLst/>
          </a:prstGeom>
          <a:solidFill>
            <a:srgbClr val="00CC66"/>
          </a:solidFill>
        </p:spPr>
      </p:pic>
    </p:spTree>
    <p:extLst>
      <p:ext uri="{BB962C8B-B14F-4D97-AF65-F5344CB8AC3E}">
        <p14:creationId xmlns:p14="http://schemas.microsoft.com/office/powerpoint/2010/main" val="94225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500"/>
                                        <p:tgtEl>
                                          <p:spTgt spid="2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6"/>
                                        </p:tgtEl>
                                        <p:attrNameLst>
                                          <p:attrName>style.visibility</p:attrName>
                                        </p:attrNameLst>
                                      </p:cBhvr>
                                      <p:to>
                                        <p:strVal val="visible"/>
                                      </p:to>
                                    </p:set>
                                    <p:animEffect transition="in" filter="fade">
                                      <p:cBhvr>
                                        <p:cTn id="12" dur="500"/>
                                        <p:tgtEl>
                                          <p:spTgt spid="2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5"/>
                                        </p:tgtEl>
                                        <p:attrNameLst>
                                          <p:attrName>style.visibility</p:attrName>
                                        </p:attrNameLst>
                                      </p:cBhvr>
                                      <p:to>
                                        <p:strVal val="visible"/>
                                      </p:to>
                                    </p:set>
                                    <p:animEffect transition="in" filter="fade">
                                      <p:cBhvr>
                                        <p:cTn id="17" dur="500"/>
                                        <p:tgtEl>
                                          <p:spTgt spid="2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7"/>
                                        </p:tgtEl>
                                        <p:attrNameLst>
                                          <p:attrName>style.visibility</p:attrName>
                                        </p:attrNameLst>
                                      </p:cBhvr>
                                      <p:to>
                                        <p:strVal val="visible"/>
                                      </p:to>
                                    </p:set>
                                    <p:animEffect transition="in" filter="fade">
                                      <p:cBhvr>
                                        <p:cTn id="22"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000" y="360000"/>
            <a:ext cx="10515600" cy="1325563"/>
          </a:xfrm>
          <a:prstGeom prst="blockArc">
            <a:avLst/>
          </a:prstGeom>
        </p:spPr>
        <p:txBody>
          <a:bodyPr/>
          <a:lstStyle/>
          <a:p>
            <a:r>
              <a:rPr lang="en-US" dirty="0" err="1"/>
              <a:t>tigerlab</a:t>
            </a:r>
            <a:r>
              <a:rPr lang="en-US" dirty="0"/>
              <a:t> INSURANCE - Business Suite</a:t>
            </a:r>
          </a:p>
        </p:txBody>
      </p:sp>
      <p:sp>
        <p:nvSpPr>
          <p:cNvPr id="15" name="TextBox 14"/>
          <p:cNvSpPr txBox="1"/>
          <p:nvPr/>
        </p:nvSpPr>
        <p:spPr>
          <a:xfrm flipH="1">
            <a:off x="-289728" y="5458495"/>
            <a:ext cx="2138681" cy="461665"/>
          </a:xfrm>
          <a:prstGeom prst="rect">
            <a:avLst/>
          </a:prstGeom>
          <a:noFill/>
        </p:spPr>
        <p:txBody>
          <a:bodyPr wrap="square" rtlCol="0">
            <a:spAutoFit/>
          </a:bodyPr>
          <a:lstStyle/>
          <a:p>
            <a:pPr algn="ctr"/>
            <a:r>
              <a:rPr lang="en-US" sz="1200" dirty="0"/>
              <a:t>BACK </a:t>
            </a:r>
            <a:br>
              <a:rPr lang="en-US" sz="1200" dirty="0"/>
            </a:br>
            <a:r>
              <a:rPr lang="en-US" sz="1200" dirty="0"/>
              <a:t>OFFICE</a:t>
            </a:r>
          </a:p>
        </p:txBody>
      </p:sp>
      <p:sp>
        <p:nvSpPr>
          <p:cNvPr id="16" name="TextBox 15"/>
          <p:cNvSpPr txBox="1"/>
          <p:nvPr/>
        </p:nvSpPr>
        <p:spPr>
          <a:xfrm flipH="1">
            <a:off x="-168704" y="4199014"/>
            <a:ext cx="2138681" cy="276999"/>
          </a:xfrm>
          <a:prstGeom prst="rect">
            <a:avLst/>
          </a:prstGeom>
          <a:noFill/>
        </p:spPr>
        <p:txBody>
          <a:bodyPr wrap="square" rtlCol="0">
            <a:spAutoFit/>
          </a:bodyPr>
          <a:lstStyle/>
          <a:p>
            <a:pPr algn="ctr"/>
            <a:r>
              <a:rPr lang="en-US" sz="1200" dirty="0"/>
              <a:t>UNDERWRITING</a:t>
            </a:r>
          </a:p>
        </p:txBody>
      </p:sp>
      <p:sp>
        <p:nvSpPr>
          <p:cNvPr id="31" name="TextBox 30"/>
          <p:cNvSpPr txBox="1"/>
          <p:nvPr/>
        </p:nvSpPr>
        <p:spPr>
          <a:xfrm flipH="1">
            <a:off x="-289728" y="2340144"/>
            <a:ext cx="2138681" cy="461665"/>
          </a:xfrm>
          <a:prstGeom prst="rect">
            <a:avLst/>
          </a:prstGeom>
          <a:noFill/>
        </p:spPr>
        <p:txBody>
          <a:bodyPr wrap="square" rtlCol="0">
            <a:spAutoFit/>
          </a:bodyPr>
          <a:lstStyle/>
          <a:p>
            <a:pPr algn="ctr"/>
            <a:r>
              <a:rPr lang="en-US" sz="1200" dirty="0"/>
              <a:t>ACCESS </a:t>
            </a:r>
            <a:br>
              <a:rPr lang="en-US" sz="1200" dirty="0"/>
            </a:br>
            <a:r>
              <a:rPr lang="en-US" sz="1200" dirty="0"/>
              <a:t>LEVEL</a:t>
            </a:r>
          </a:p>
        </p:txBody>
      </p:sp>
      <p:grpSp>
        <p:nvGrpSpPr>
          <p:cNvPr id="116" name="Group 115"/>
          <p:cNvGrpSpPr/>
          <p:nvPr/>
        </p:nvGrpSpPr>
        <p:grpSpPr>
          <a:xfrm>
            <a:off x="39456" y="1682237"/>
            <a:ext cx="12130535" cy="4913215"/>
            <a:chOff x="39456" y="1682237"/>
            <a:chExt cx="12130535" cy="4913215"/>
          </a:xfrm>
        </p:grpSpPr>
        <p:sp>
          <p:nvSpPr>
            <p:cNvPr id="6" name="Rounded Rectangle 5"/>
            <p:cNvSpPr/>
            <p:nvPr/>
          </p:nvSpPr>
          <p:spPr>
            <a:xfrm>
              <a:off x="1833255" y="3339123"/>
              <a:ext cx="1620000" cy="476563"/>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Sales &amp; Quote </a:t>
              </a:r>
              <a:br>
                <a:rPr lang="en-US" sz="1200" dirty="0"/>
              </a:br>
              <a:r>
                <a:rPr lang="en-US" sz="1200" dirty="0"/>
                <a:t>Module</a:t>
              </a:r>
            </a:p>
          </p:txBody>
        </p:sp>
        <p:sp>
          <p:nvSpPr>
            <p:cNvPr id="7" name="Rounded Rectangle 6"/>
            <p:cNvSpPr/>
            <p:nvPr/>
          </p:nvSpPr>
          <p:spPr>
            <a:xfrm>
              <a:off x="6705980" y="3342902"/>
              <a:ext cx="1620000" cy="476563"/>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(mobile) Claim Submission Module</a:t>
              </a:r>
            </a:p>
          </p:txBody>
        </p:sp>
        <p:sp>
          <p:nvSpPr>
            <p:cNvPr id="8" name="Rounded Rectangle 7"/>
            <p:cNvSpPr/>
            <p:nvPr/>
          </p:nvSpPr>
          <p:spPr>
            <a:xfrm>
              <a:off x="2323201" y="4108363"/>
              <a:ext cx="2231623" cy="44256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Rating Engine </a:t>
              </a:r>
            </a:p>
          </p:txBody>
        </p:sp>
        <p:sp>
          <p:nvSpPr>
            <p:cNvPr id="10" name="Rounded Rectangle 9"/>
            <p:cNvSpPr/>
            <p:nvPr/>
          </p:nvSpPr>
          <p:spPr>
            <a:xfrm>
              <a:off x="4986824" y="4108363"/>
              <a:ext cx="2231623" cy="44256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Commission &amp; Incentives</a:t>
              </a:r>
            </a:p>
          </p:txBody>
        </p:sp>
        <p:sp>
          <p:nvSpPr>
            <p:cNvPr id="11" name="Rounded Rectangle 10"/>
            <p:cNvSpPr/>
            <p:nvPr/>
          </p:nvSpPr>
          <p:spPr>
            <a:xfrm>
              <a:off x="1382025" y="4932000"/>
              <a:ext cx="1655999" cy="418553"/>
            </a:xfrm>
            <a:prstGeom prst="roundRect">
              <a:avLst/>
            </a:prstGeom>
            <a:solidFill>
              <a:srgbClr val="6EA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Managing General Agent (MGA)</a:t>
              </a:r>
            </a:p>
          </p:txBody>
        </p:sp>
        <p:sp>
          <p:nvSpPr>
            <p:cNvPr id="12" name="Rounded Rectangle 11"/>
            <p:cNvSpPr/>
            <p:nvPr/>
          </p:nvSpPr>
          <p:spPr>
            <a:xfrm>
              <a:off x="3299716" y="4932000"/>
              <a:ext cx="1655999" cy="418553"/>
            </a:xfrm>
            <a:prstGeom prst="roundRect">
              <a:avLst/>
            </a:prstGeom>
            <a:solidFill>
              <a:srgbClr val="6EA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Policy </a:t>
              </a:r>
              <a:br>
                <a:rPr lang="en-US" sz="1200" dirty="0"/>
              </a:br>
              <a:r>
                <a:rPr lang="en-US" sz="1200" dirty="0"/>
                <a:t>Management</a:t>
              </a:r>
            </a:p>
          </p:txBody>
        </p:sp>
        <p:sp>
          <p:nvSpPr>
            <p:cNvPr id="13" name="Rounded Rectangle 12"/>
            <p:cNvSpPr/>
            <p:nvPr/>
          </p:nvSpPr>
          <p:spPr>
            <a:xfrm>
              <a:off x="5257716" y="4932000"/>
              <a:ext cx="1655999" cy="418553"/>
            </a:xfrm>
            <a:prstGeom prst="roundRect">
              <a:avLst/>
            </a:prstGeom>
            <a:solidFill>
              <a:srgbClr val="6EA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Claims Management</a:t>
              </a:r>
            </a:p>
          </p:txBody>
        </p:sp>
        <p:sp>
          <p:nvSpPr>
            <p:cNvPr id="14" name="Rounded Rectangle 13"/>
            <p:cNvSpPr/>
            <p:nvPr/>
          </p:nvSpPr>
          <p:spPr>
            <a:xfrm>
              <a:off x="1379133" y="6097512"/>
              <a:ext cx="7347277" cy="3600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Real-time Reporting and Analytics </a:t>
              </a:r>
            </a:p>
          </p:txBody>
        </p:sp>
        <p:sp>
          <p:nvSpPr>
            <p:cNvPr id="17" name="TextBox 16"/>
            <p:cNvSpPr txBox="1"/>
            <p:nvPr/>
          </p:nvSpPr>
          <p:spPr>
            <a:xfrm flipH="1">
              <a:off x="39456" y="3477644"/>
              <a:ext cx="1811593" cy="276999"/>
            </a:xfrm>
            <a:prstGeom prst="rect">
              <a:avLst/>
            </a:prstGeom>
            <a:noFill/>
          </p:spPr>
          <p:txBody>
            <a:bodyPr wrap="square" rtlCol="0">
              <a:spAutoFit/>
            </a:bodyPr>
            <a:lstStyle/>
            <a:p>
              <a:pPr algn="ctr"/>
              <a:r>
                <a:rPr lang="en-US" sz="1200" dirty="0"/>
                <a:t>CLIENT SERVICING</a:t>
              </a:r>
            </a:p>
          </p:txBody>
        </p:sp>
        <p:sp>
          <p:nvSpPr>
            <p:cNvPr id="24" name="Rounded Rectangle 23"/>
            <p:cNvSpPr/>
            <p:nvPr/>
          </p:nvSpPr>
          <p:spPr>
            <a:xfrm>
              <a:off x="1379133" y="5536250"/>
              <a:ext cx="7347277" cy="360000"/>
            </a:xfrm>
            <a:prstGeom prst="roundRect">
              <a:avLst/>
            </a:prstGeom>
            <a:solidFill>
              <a:srgbClr val="6EA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Customer and Partner Management</a:t>
              </a:r>
            </a:p>
          </p:txBody>
        </p:sp>
        <p:sp>
          <p:nvSpPr>
            <p:cNvPr id="28" name="Rounded Rectangle 27"/>
            <p:cNvSpPr/>
            <p:nvPr/>
          </p:nvSpPr>
          <p:spPr>
            <a:xfrm>
              <a:off x="7098363" y="4932000"/>
              <a:ext cx="1655999" cy="418553"/>
            </a:xfrm>
            <a:prstGeom prst="roundRect">
              <a:avLst/>
            </a:prstGeom>
            <a:solidFill>
              <a:srgbClr val="6EAF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Customer Activity Management</a:t>
              </a:r>
            </a:p>
          </p:txBody>
        </p:sp>
        <p:grpSp>
          <p:nvGrpSpPr>
            <p:cNvPr id="32" name="Group 31"/>
            <p:cNvGrpSpPr/>
            <p:nvPr/>
          </p:nvGrpSpPr>
          <p:grpSpPr>
            <a:xfrm>
              <a:off x="1368159" y="2307241"/>
              <a:ext cx="7388163" cy="750311"/>
              <a:chOff x="1338247" y="1002162"/>
              <a:chExt cx="7388163" cy="842216"/>
            </a:xfrm>
          </p:grpSpPr>
          <p:sp>
            <p:nvSpPr>
              <p:cNvPr id="33" name="Rounded Rectangle 32"/>
              <p:cNvSpPr/>
              <p:nvPr/>
            </p:nvSpPr>
            <p:spPr>
              <a:xfrm>
                <a:off x="1338247" y="1002162"/>
                <a:ext cx="7388163" cy="84221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sz="1200" dirty="0">
                    <a:solidFill>
                      <a:schemeClr val="tx1"/>
                    </a:solidFill>
                  </a:rPr>
                  <a:t>Application Permission Control </a:t>
                </a:r>
              </a:p>
            </p:txBody>
          </p:sp>
          <p:sp>
            <p:nvSpPr>
              <p:cNvPr id="34" name="Rounded Rectangle 33"/>
              <p:cNvSpPr/>
              <p:nvPr/>
            </p:nvSpPr>
            <p:spPr>
              <a:xfrm>
                <a:off x="1420521" y="1369315"/>
                <a:ext cx="1296000" cy="3601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Customers</a:t>
                </a:r>
              </a:p>
            </p:txBody>
          </p:sp>
          <p:sp>
            <p:nvSpPr>
              <p:cNvPr id="35" name="Rounded Rectangle 34"/>
              <p:cNvSpPr/>
              <p:nvPr/>
            </p:nvSpPr>
            <p:spPr>
              <a:xfrm>
                <a:off x="2900125" y="1368019"/>
                <a:ext cx="1296000" cy="3601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Insurers</a:t>
                </a:r>
              </a:p>
            </p:txBody>
          </p:sp>
          <p:sp>
            <p:nvSpPr>
              <p:cNvPr id="36" name="Rounded Rectangle 35"/>
              <p:cNvSpPr/>
              <p:nvPr/>
            </p:nvSpPr>
            <p:spPr>
              <a:xfrm>
                <a:off x="4382681" y="1375344"/>
                <a:ext cx="1296000" cy="3601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Intermediaries</a:t>
                </a:r>
              </a:p>
            </p:txBody>
          </p:sp>
          <p:sp>
            <p:nvSpPr>
              <p:cNvPr id="37" name="Rounded Rectangle 36"/>
              <p:cNvSpPr/>
              <p:nvPr/>
            </p:nvSpPr>
            <p:spPr>
              <a:xfrm>
                <a:off x="5865237" y="1368019"/>
                <a:ext cx="1296000" cy="3601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Partners</a:t>
                </a:r>
              </a:p>
            </p:txBody>
          </p:sp>
          <p:sp>
            <p:nvSpPr>
              <p:cNvPr id="38" name="Rounded Rectangle 37"/>
              <p:cNvSpPr/>
              <p:nvPr/>
            </p:nvSpPr>
            <p:spPr>
              <a:xfrm>
                <a:off x="7343548" y="1361441"/>
                <a:ext cx="1296000" cy="3601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3</a:t>
                </a:r>
                <a:r>
                  <a:rPr lang="en-US" sz="1000" baseline="30000" dirty="0">
                    <a:solidFill>
                      <a:schemeClr val="tx1"/>
                    </a:solidFill>
                  </a:rPr>
                  <a:t>rd</a:t>
                </a:r>
                <a:r>
                  <a:rPr lang="en-US" sz="1000" dirty="0">
                    <a:solidFill>
                      <a:schemeClr val="tx1"/>
                    </a:solidFill>
                  </a:rPr>
                  <a:t> Parties</a:t>
                </a:r>
              </a:p>
            </p:txBody>
          </p:sp>
        </p:grpSp>
        <p:sp>
          <p:nvSpPr>
            <p:cNvPr id="39" name="Rounded Rectangle 38"/>
            <p:cNvSpPr/>
            <p:nvPr/>
          </p:nvSpPr>
          <p:spPr>
            <a:xfrm>
              <a:off x="4268220" y="3342901"/>
              <a:ext cx="1620000" cy="476563"/>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Customer Self Service Portal</a:t>
              </a:r>
            </a:p>
          </p:txBody>
        </p:sp>
        <p:grpSp>
          <p:nvGrpSpPr>
            <p:cNvPr id="48" name="Group 47"/>
            <p:cNvGrpSpPr/>
            <p:nvPr/>
          </p:nvGrpSpPr>
          <p:grpSpPr>
            <a:xfrm>
              <a:off x="11288016" y="3960000"/>
              <a:ext cx="540000" cy="540000"/>
              <a:chOff x="10476623" y="1709454"/>
              <a:chExt cx="836466" cy="853642"/>
            </a:xfrm>
          </p:grpSpPr>
          <p:sp>
            <p:nvSpPr>
              <p:cNvPr id="42" name="Oval 15"/>
              <p:cNvSpPr>
                <a:spLocks noChangeArrowheads="1"/>
              </p:cNvSpPr>
              <p:nvPr/>
            </p:nvSpPr>
            <p:spPr bwMode="auto">
              <a:xfrm rot="5400000">
                <a:off x="10473425" y="1729177"/>
                <a:ext cx="837117" cy="830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3618" y="1709454"/>
                <a:ext cx="829471" cy="829471"/>
              </a:xfrm>
              <a:prstGeom prst="rect">
                <a:avLst/>
              </a:prstGeom>
            </p:spPr>
          </p:pic>
        </p:grpSp>
        <p:grpSp>
          <p:nvGrpSpPr>
            <p:cNvPr id="49" name="Group 48"/>
            <p:cNvGrpSpPr/>
            <p:nvPr/>
          </p:nvGrpSpPr>
          <p:grpSpPr>
            <a:xfrm>
              <a:off x="10208012" y="3419999"/>
              <a:ext cx="540000" cy="540000"/>
              <a:chOff x="10476627" y="3201384"/>
              <a:chExt cx="830725" cy="809821"/>
            </a:xfrm>
          </p:grpSpPr>
          <p:sp>
            <p:nvSpPr>
              <p:cNvPr id="43" name="Oval 20"/>
              <p:cNvSpPr>
                <a:spLocks noChangeArrowheads="1"/>
              </p:cNvSpPr>
              <p:nvPr/>
            </p:nvSpPr>
            <p:spPr bwMode="auto">
              <a:xfrm rot="5400000">
                <a:off x="10487079" y="3190932"/>
                <a:ext cx="809821" cy="830725"/>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8821" y="3348822"/>
                <a:ext cx="510071" cy="510070"/>
              </a:xfrm>
              <a:prstGeom prst="rect">
                <a:avLst/>
              </a:prstGeom>
            </p:spPr>
          </p:pic>
        </p:grpSp>
        <p:grpSp>
          <p:nvGrpSpPr>
            <p:cNvPr id="50" name="Group 49"/>
            <p:cNvGrpSpPr/>
            <p:nvPr/>
          </p:nvGrpSpPr>
          <p:grpSpPr>
            <a:xfrm>
              <a:off x="11288016" y="5040000"/>
              <a:ext cx="540000" cy="540000"/>
              <a:chOff x="10487565" y="4684362"/>
              <a:chExt cx="821717" cy="829542"/>
            </a:xfrm>
          </p:grpSpPr>
          <p:sp>
            <p:nvSpPr>
              <p:cNvPr id="44" name="Oval 271"/>
              <p:cNvSpPr>
                <a:spLocks noChangeArrowheads="1"/>
              </p:cNvSpPr>
              <p:nvPr/>
            </p:nvSpPr>
            <p:spPr bwMode="auto">
              <a:xfrm rot="5400000">
                <a:off x="10483653" y="4688274"/>
                <a:ext cx="829542" cy="821717"/>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4642" y="4879429"/>
                <a:ext cx="727715" cy="419164"/>
              </a:xfrm>
              <a:prstGeom prst="rect">
                <a:avLst/>
              </a:prstGeom>
            </p:spPr>
          </p:pic>
        </p:grpSp>
        <p:grpSp>
          <p:nvGrpSpPr>
            <p:cNvPr id="62" name="Group 61"/>
            <p:cNvGrpSpPr/>
            <p:nvPr/>
          </p:nvGrpSpPr>
          <p:grpSpPr>
            <a:xfrm>
              <a:off x="11288016" y="2880144"/>
              <a:ext cx="540000" cy="540000"/>
              <a:chOff x="9738331" y="2201354"/>
              <a:chExt cx="800344" cy="840985"/>
            </a:xfrm>
          </p:grpSpPr>
          <p:sp>
            <p:nvSpPr>
              <p:cNvPr id="54" name="Oval 13"/>
              <p:cNvSpPr>
                <a:spLocks noChangeArrowheads="1"/>
              </p:cNvSpPr>
              <p:nvPr/>
            </p:nvSpPr>
            <p:spPr bwMode="auto">
              <a:xfrm rot="5400000">
                <a:off x="9718010" y="2221675"/>
                <a:ext cx="840985" cy="800344"/>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2001" y="2334622"/>
                <a:ext cx="537158" cy="537158"/>
              </a:xfrm>
              <a:prstGeom prst="rect">
                <a:avLst/>
              </a:prstGeom>
            </p:spPr>
          </p:pic>
        </p:grpSp>
        <p:grpSp>
          <p:nvGrpSpPr>
            <p:cNvPr id="63" name="Group 62"/>
            <p:cNvGrpSpPr/>
            <p:nvPr/>
          </p:nvGrpSpPr>
          <p:grpSpPr>
            <a:xfrm>
              <a:off x="10208016" y="4500000"/>
              <a:ext cx="540000" cy="540000"/>
              <a:chOff x="9738328" y="3699448"/>
              <a:chExt cx="783860" cy="783151"/>
            </a:xfrm>
          </p:grpSpPr>
          <p:sp>
            <p:nvSpPr>
              <p:cNvPr id="56" name="Oval 20"/>
              <p:cNvSpPr>
                <a:spLocks noChangeArrowheads="1"/>
              </p:cNvSpPr>
              <p:nvPr/>
            </p:nvSpPr>
            <p:spPr bwMode="auto">
              <a:xfrm rot="5400000">
                <a:off x="9738682" y="3699094"/>
                <a:ext cx="783151" cy="783860"/>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58" name="Picture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18566" y="3845655"/>
                <a:ext cx="550616" cy="550616"/>
              </a:xfrm>
              <a:prstGeom prst="rect">
                <a:avLst/>
              </a:prstGeom>
            </p:spPr>
          </p:pic>
        </p:grpSp>
        <p:grpSp>
          <p:nvGrpSpPr>
            <p:cNvPr id="64" name="Group 63"/>
            <p:cNvGrpSpPr/>
            <p:nvPr/>
          </p:nvGrpSpPr>
          <p:grpSpPr>
            <a:xfrm>
              <a:off x="10208016" y="5580000"/>
              <a:ext cx="540000" cy="540000"/>
              <a:chOff x="9730201" y="5139711"/>
              <a:chExt cx="808474" cy="813734"/>
            </a:xfrm>
          </p:grpSpPr>
          <p:sp>
            <p:nvSpPr>
              <p:cNvPr id="55" name="Oval 269"/>
              <p:cNvSpPr>
                <a:spLocks noChangeArrowheads="1"/>
              </p:cNvSpPr>
              <p:nvPr/>
            </p:nvSpPr>
            <p:spPr bwMode="auto">
              <a:xfrm rot="5400000">
                <a:off x="9727571" y="5142341"/>
                <a:ext cx="813734" cy="808474"/>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61" name="Picture 6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73105" y="5254724"/>
                <a:ext cx="666054" cy="612154"/>
              </a:xfrm>
              <a:prstGeom prst="rect">
                <a:avLst/>
              </a:prstGeom>
            </p:spPr>
          </p:pic>
        </p:grpSp>
        <p:sp>
          <p:nvSpPr>
            <p:cNvPr id="68" name="Rounded Rectangle 67"/>
            <p:cNvSpPr/>
            <p:nvPr/>
          </p:nvSpPr>
          <p:spPr>
            <a:xfrm>
              <a:off x="9895777" y="1856787"/>
              <a:ext cx="2102254" cy="4489483"/>
            </a:xfrm>
            <a:prstGeom prst="roundRect">
              <a:avLst/>
            </a:prstGeom>
            <a:solidFill>
              <a:srgbClr val="1F608B">
                <a:alpha val="8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b="1" dirty="0">
                  <a:solidFill>
                    <a:schemeClr val="tx2"/>
                  </a:solidFill>
                </a:rPr>
                <a:t>3</a:t>
              </a:r>
              <a:r>
                <a:rPr lang="en-US" sz="1200" b="1" baseline="30000" dirty="0">
                  <a:solidFill>
                    <a:schemeClr val="tx2"/>
                  </a:solidFill>
                </a:rPr>
                <a:t>RD</a:t>
              </a:r>
              <a:r>
                <a:rPr lang="en-US" sz="1200" b="1" dirty="0">
                  <a:solidFill>
                    <a:schemeClr val="tx2"/>
                  </a:solidFill>
                </a:rPr>
                <a:t> PARTY </a:t>
              </a:r>
            </a:p>
          </p:txBody>
        </p:sp>
        <p:sp>
          <p:nvSpPr>
            <p:cNvPr id="69" name="TextBox 68"/>
            <p:cNvSpPr txBox="1"/>
            <p:nvPr/>
          </p:nvSpPr>
          <p:spPr>
            <a:xfrm>
              <a:off x="9920016" y="2840544"/>
              <a:ext cx="1133975" cy="461665"/>
            </a:xfrm>
            <a:prstGeom prst="rect">
              <a:avLst/>
            </a:prstGeom>
            <a:noFill/>
            <a:ln>
              <a:noFill/>
            </a:ln>
          </p:spPr>
          <p:txBody>
            <a:bodyPr wrap="square" rtlCol="0">
              <a:spAutoFit/>
            </a:bodyPr>
            <a:lstStyle/>
            <a:p>
              <a:pPr algn="ctr"/>
              <a:r>
                <a:rPr lang="en-US" sz="1200" dirty="0"/>
                <a:t>Marketing Channel</a:t>
              </a:r>
            </a:p>
          </p:txBody>
        </p:sp>
        <p:sp>
          <p:nvSpPr>
            <p:cNvPr id="75" name="TextBox 74"/>
            <p:cNvSpPr txBox="1"/>
            <p:nvPr/>
          </p:nvSpPr>
          <p:spPr>
            <a:xfrm>
              <a:off x="9920016" y="3957120"/>
              <a:ext cx="1133975" cy="461665"/>
            </a:xfrm>
            <a:prstGeom prst="rect">
              <a:avLst/>
            </a:prstGeom>
            <a:noFill/>
            <a:ln>
              <a:noFill/>
            </a:ln>
          </p:spPr>
          <p:txBody>
            <a:bodyPr wrap="square" rtlCol="0">
              <a:spAutoFit/>
            </a:bodyPr>
            <a:lstStyle/>
            <a:p>
              <a:pPr algn="ctr"/>
              <a:r>
                <a:rPr lang="en-US" sz="1200" dirty="0"/>
                <a:t>3</a:t>
              </a:r>
              <a:r>
                <a:rPr lang="en-US" sz="1200" baseline="30000" dirty="0"/>
                <a:t>rd</a:t>
              </a:r>
              <a:r>
                <a:rPr lang="en-US" sz="1200" dirty="0"/>
                <a:t> Party </a:t>
              </a:r>
              <a:br>
                <a:rPr lang="en-US" sz="1200" dirty="0"/>
              </a:br>
              <a:r>
                <a:rPr lang="en-US" sz="1200" dirty="0"/>
                <a:t>Back Office</a:t>
              </a:r>
            </a:p>
          </p:txBody>
        </p:sp>
        <p:sp>
          <p:nvSpPr>
            <p:cNvPr id="76" name="TextBox 75"/>
            <p:cNvSpPr txBox="1"/>
            <p:nvPr/>
          </p:nvSpPr>
          <p:spPr>
            <a:xfrm>
              <a:off x="11036016" y="3380544"/>
              <a:ext cx="1133975" cy="461665"/>
            </a:xfrm>
            <a:prstGeom prst="rect">
              <a:avLst/>
            </a:prstGeom>
            <a:noFill/>
            <a:ln>
              <a:noFill/>
            </a:ln>
          </p:spPr>
          <p:txBody>
            <a:bodyPr wrap="square" rtlCol="0">
              <a:spAutoFit/>
            </a:bodyPr>
            <a:lstStyle/>
            <a:p>
              <a:pPr algn="ctr"/>
              <a:r>
                <a:rPr lang="en-US" sz="1200" dirty="0"/>
                <a:t>Business Intelligence</a:t>
              </a:r>
            </a:p>
          </p:txBody>
        </p:sp>
        <p:sp>
          <p:nvSpPr>
            <p:cNvPr id="77" name="TextBox 76"/>
            <p:cNvSpPr txBox="1"/>
            <p:nvPr/>
          </p:nvSpPr>
          <p:spPr>
            <a:xfrm>
              <a:off x="11036016" y="4460544"/>
              <a:ext cx="1133975" cy="461665"/>
            </a:xfrm>
            <a:prstGeom prst="rect">
              <a:avLst/>
            </a:prstGeom>
            <a:noFill/>
            <a:ln>
              <a:noFill/>
            </a:ln>
          </p:spPr>
          <p:txBody>
            <a:bodyPr wrap="square" rtlCol="0">
              <a:spAutoFit/>
            </a:bodyPr>
            <a:lstStyle/>
            <a:p>
              <a:pPr algn="ctr"/>
              <a:r>
                <a:rPr lang="en-US" sz="1200" dirty="0"/>
                <a:t>Telematics </a:t>
              </a:r>
              <a:br>
                <a:rPr lang="en-US" sz="1200" dirty="0"/>
              </a:br>
              <a:r>
                <a:rPr lang="en-US" sz="1200" dirty="0"/>
                <a:t>App</a:t>
              </a:r>
            </a:p>
          </p:txBody>
        </p:sp>
        <p:sp>
          <p:nvSpPr>
            <p:cNvPr id="78" name="TextBox 77"/>
            <p:cNvSpPr txBox="1"/>
            <p:nvPr/>
          </p:nvSpPr>
          <p:spPr>
            <a:xfrm>
              <a:off x="9920016" y="5000544"/>
              <a:ext cx="1133975" cy="461665"/>
            </a:xfrm>
            <a:prstGeom prst="rect">
              <a:avLst/>
            </a:prstGeom>
            <a:noFill/>
            <a:ln>
              <a:noFill/>
            </a:ln>
          </p:spPr>
          <p:txBody>
            <a:bodyPr wrap="square" rtlCol="0">
              <a:spAutoFit/>
            </a:bodyPr>
            <a:lstStyle/>
            <a:p>
              <a:pPr algn="ctr"/>
              <a:r>
                <a:rPr lang="en-US" sz="1200" dirty="0"/>
                <a:t>Payment Gateways</a:t>
              </a:r>
            </a:p>
          </p:txBody>
        </p:sp>
        <p:sp>
          <p:nvSpPr>
            <p:cNvPr id="79" name="TextBox 78"/>
            <p:cNvSpPr txBox="1"/>
            <p:nvPr/>
          </p:nvSpPr>
          <p:spPr>
            <a:xfrm>
              <a:off x="9920016" y="6080544"/>
              <a:ext cx="1133975" cy="276999"/>
            </a:xfrm>
            <a:prstGeom prst="rect">
              <a:avLst/>
            </a:prstGeom>
            <a:noFill/>
            <a:ln>
              <a:noFill/>
            </a:ln>
          </p:spPr>
          <p:txBody>
            <a:bodyPr wrap="square" rtlCol="0">
              <a:spAutoFit/>
            </a:bodyPr>
            <a:lstStyle/>
            <a:p>
              <a:pPr algn="ctr"/>
              <a:r>
                <a:rPr lang="en-US" sz="1200" dirty="0"/>
                <a:t>and others </a:t>
              </a:r>
            </a:p>
          </p:txBody>
        </p:sp>
        <p:sp>
          <p:nvSpPr>
            <p:cNvPr id="80" name="TextBox 79"/>
            <p:cNvSpPr txBox="1"/>
            <p:nvPr/>
          </p:nvSpPr>
          <p:spPr>
            <a:xfrm>
              <a:off x="11036016" y="5540544"/>
              <a:ext cx="1133975" cy="461665"/>
            </a:xfrm>
            <a:prstGeom prst="rect">
              <a:avLst/>
            </a:prstGeom>
            <a:noFill/>
            <a:ln>
              <a:noFill/>
            </a:ln>
          </p:spPr>
          <p:txBody>
            <a:bodyPr wrap="square" rtlCol="0">
              <a:spAutoFit/>
            </a:bodyPr>
            <a:lstStyle/>
            <a:p>
              <a:pPr algn="ctr"/>
              <a:r>
                <a:rPr lang="en-US" sz="1200" dirty="0"/>
                <a:t>Big Data Application</a:t>
              </a:r>
            </a:p>
          </p:txBody>
        </p:sp>
        <p:grpSp>
          <p:nvGrpSpPr>
            <p:cNvPr id="82" name="Group 81"/>
            <p:cNvGrpSpPr/>
            <p:nvPr/>
          </p:nvGrpSpPr>
          <p:grpSpPr>
            <a:xfrm>
              <a:off x="10208016" y="2340144"/>
              <a:ext cx="540000" cy="540000"/>
              <a:chOff x="11160000" y="3099456"/>
              <a:chExt cx="540000" cy="540000"/>
            </a:xfrm>
          </p:grpSpPr>
          <p:sp>
            <p:nvSpPr>
              <p:cNvPr id="66" name="Oval 271"/>
              <p:cNvSpPr>
                <a:spLocks noChangeArrowheads="1"/>
              </p:cNvSpPr>
              <p:nvPr/>
            </p:nvSpPr>
            <p:spPr bwMode="auto">
              <a:xfrm rot="5400000">
                <a:off x="11160000" y="3099456"/>
                <a:ext cx="540000" cy="540000"/>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81" name="Picture 8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67438" y="3130087"/>
                <a:ext cx="478800" cy="478800"/>
              </a:xfrm>
              <a:prstGeom prst="rect">
                <a:avLst/>
              </a:prstGeom>
            </p:spPr>
          </p:pic>
        </p:grpSp>
        <p:cxnSp>
          <p:nvCxnSpPr>
            <p:cNvPr id="86" name="Straight Connector 85"/>
            <p:cNvCxnSpPr/>
            <p:nvPr/>
          </p:nvCxnSpPr>
          <p:spPr>
            <a:xfrm>
              <a:off x="9920016" y="2252377"/>
              <a:ext cx="20780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9575999" y="3195518"/>
              <a:ext cx="313200" cy="72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9576000" y="4041072"/>
              <a:ext cx="313200" cy="720000"/>
            </a:xfrm>
            <a:prstGeom prst="line">
              <a:avLst/>
            </a:prstGeom>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219456" y="1682237"/>
              <a:ext cx="8712691" cy="1506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p:cNvSpPr/>
            <p:nvPr/>
          </p:nvSpPr>
          <p:spPr>
            <a:xfrm>
              <a:off x="219456" y="4727546"/>
              <a:ext cx="8712691" cy="186790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p:cNvSpPr/>
            <p:nvPr/>
          </p:nvSpPr>
          <p:spPr>
            <a:xfrm>
              <a:off x="219456" y="4043604"/>
              <a:ext cx="8708544" cy="57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6"/>
            <p:cNvSpPr/>
            <p:nvPr/>
          </p:nvSpPr>
          <p:spPr>
            <a:xfrm>
              <a:off x="219456" y="3300238"/>
              <a:ext cx="8708544" cy="57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2160000" y="1872000"/>
              <a:ext cx="484415" cy="276999"/>
            </a:xfrm>
            <a:prstGeom prst="rect">
              <a:avLst/>
            </a:prstGeom>
            <a:noFill/>
          </p:spPr>
          <p:txBody>
            <a:bodyPr wrap="square" rtlCol="0">
              <a:spAutoFit/>
            </a:bodyPr>
            <a:lstStyle/>
            <a:p>
              <a:r>
                <a:rPr lang="en-US" sz="1200" dirty="0"/>
                <a:t>Web </a:t>
              </a:r>
            </a:p>
          </p:txBody>
        </p:sp>
        <p:sp>
          <p:nvSpPr>
            <p:cNvPr id="104" name="TextBox 103"/>
            <p:cNvSpPr txBox="1"/>
            <p:nvPr/>
          </p:nvSpPr>
          <p:spPr>
            <a:xfrm>
              <a:off x="5760000" y="1872000"/>
              <a:ext cx="834780" cy="276999"/>
            </a:xfrm>
            <a:prstGeom prst="rect">
              <a:avLst/>
            </a:prstGeom>
            <a:noFill/>
          </p:spPr>
          <p:txBody>
            <a:bodyPr wrap="none" rtlCol="0">
              <a:spAutoFit/>
            </a:bodyPr>
            <a:lstStyle/>
            <a:p>
              <a:r>
                <a:rPr lang="en-US" sz="1200" dirty="0"/>
                <a:t>Telephone</a:t>
              </a:r>
            </a:p>
          </p:txBody>
        </p:sp>
        <p:sp>
          <p:nvSpPr>
            <p:cNvPr id="105" name="TextBox 104"/>
            <p:cNvSpPr txBox="1"/>
            <p:nvPr/>
          </p:nvSpPr>
          <p:spPr>
            <a:xfrm>
              <a:off x="7560000" y="1764000"/>
              <a:ext cx="1192955" cy="461665"/>
            </a:xfrm>
            <a:prstGeom prst="rect">
              <a:avLst/>
            </a:prstGeom>
            <a:noFill/>
          </p:spPr>
          <p:txBody>
            <a:bodyPr wrap="none" rtlCol="0">
              <a:spAutoFit/>
            </a:bodyPr>
            <a:lstStyle/>
            <a:p>
              <a:pPr algn="ctr"/>
              <a:r>
                <a:rPr lang="en-US" sz="1200" dirty="0"/>
                <a:t>Partner Channel</a:t>
              </a:r>
              <a:br>
                <a:rPr lang="en-US" sz="1200" dirty="0"/>
              </a:br>
              <a:r>
                <a:rPr lang="en-US" sz="1200" dirty="0"/>
                <a:t> Management</a:t>
              </a:r>
            </a:p>
          </p:txBody>
        </p:sp>
        <p:sp>
          <p:nvSpPr>
            <p:cNvPr id="106" name="TextBox 105"/>
            <p:cNvSpPr txBox="1"/>
            <p:nvPr/>
          </p:nvSpPr>
          <p:spPr>
            <a:xfrm>
              <a:off x="3960000" y="1872000"/>
              <a:ext cx="625492" cy="276999"/>
            </a:xfrm>
            <a:prstGeom prst="rect">
              <a:avLst/>
            </a:prstGeom>
            <a:noFill/>
          </p:spPr>
          <p:txBody>
            <a:bodyPr wrap="none" rtlCol="0">
              <a:spAutoFit/>
            </a:bodyPr>
            <a:lstStyle/>
            <a:p>
              <a:r>
                <a:rPr lang="en-US" sz="1200" dirty="0"/>
                <a:t>Mobile</a:t>
              </a:r>
            </a:p>
          </p:txBody>
        </p:sp>
        <p:cxnSp>
          <p:nvCxnSpPr>
            <p:cNvPr id="109" name="Straight Connector 108"/>
            <p:cNvCxnSpPr/>
            <p:nvPr/>
          </p:nvCxnSpPr>
          <p:spPr>
            <a:xfrm>
              <a:off x="9363456" y="1682237"/>
              <a:ext cx="0" cy="4782479"/>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8983358" y="3331476"/>
              <a:ext cx="742404" cy="1384995"/>
            </a:xfrm>
            <a:prstGeom prst="rect">
              <a:avLst/>
            </a:prstGeom>
            <a:solidFill>
              <a:schemeClr val="bg1"/>
            </a:solidFill>
            <a:ln>
              <a:noFill/>
            </a:ln>
          </p:spPr>
          <p:txBody>
            <a:bodyPr wrap="square" rtlCol="0">
              <a:spAutoFit/>
            </a:bodyPr>
            <a:lstStyle/>
            <a:p>
              <a:pPr algn="ctr"/>
              <a:endParaRPr lang="en-US" sz="1200" dirty="0"/>
            </a:p>
            <a:p>
              <a:pPr algn="ctr"/>
              <a:r>
                <a:rPr lang="en-US" sz="1200" dirty="0"/>
                <a:t>API </a:t>
              </a:r>
            </a:p>
            <a:p>
              <a:pPr algn="ctr"/>
              <a:endParaRPr lang="en-US" sz="1200" dirty="0"/>
            </a:p>
            <a:p>
              <a:pPr algn="ctr"/>
              <a:r>
                <a:rPr lang="en-US" sz="1200" dirty="0"/>
                <a:t>or </a:t>
              </a:r>
            </a:p>
            <a:p>
              <a:pPr algn="ctr"/>
              <a:endParaRPr lang="en-US" sz="1200" dirty="0"/>
            </a:p>
            <a:p>
              <a:pPr algn="ctr"/>
              <a:r>
                <a:rPr lang="en-US" sz="1200" dirty="0"/>
                <a:t>File </a:t>
              </a:r>
            </a:p>
            <a:p>
              <a:pPr algn="ctr"/>
              <a:r>
                <a:rPr lang="en-US" sz="1200" dirty="0"/>
                <a:t>Upload</a:t>
              </a:r>
            </a:p>
          </p:txBody>
        </p:sp>
        <p:pic>
          <p:nvPicPr>
            <p:cNvPr id="111" name="Picture 1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59159" y="1800000"/>
              <a:ext cx="360000" cy="360000"/>
            </a:xfrm>
            <a:prstGeom prst="rect">
              <a:avLst/>
            </a:prstGeom>
          </p:spPr>
        </p:pic>
        <p:pic>
          <p:nvPicPr>
            <p:cNvPr id="112" name="Picture 1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701553" y="1800000"/>
              <a:ext cx="360000" cy="360000"/>
            </a:xfrm>
            <a:prstGeom prst="rect">
              <a:avLst/>
            </a:prstGeom>
          </p:spPr>
        </p:pic>
        <p:pic>
          <p:nvPicPr>
            <p:cNvPr id="113" name="Picture 1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95757" y="1854864"/>
              <a:ext cx="360000" cy="360000"/>
            </a:xfrm>
            <a:prstGeom prst="rect">
              <a:avLst/>
            </a:prstGeom>
          </p:spPr>
        </p:pic>
        <p:pic>
          <p:nvPicPr>
            <p:cNvPr id="114" name="Picture 1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786175" y="1800000"/>
              <a:ext cx="360000" cy="360000"/>
            </a:xfrm>
            <a:prstGeom prst="rect">
              <a:avLst/>
            </a:prstGeom>
          </p:spPr>
        </p:pic>
      </p:grpSp>
    </p:spTree>
    <p:extLst>
      <p:ext uri="{BB962C8B-B14F-4D97-AF65-F5344CB8AC3E}">
        <p14:creationId xmlns:p14="http://schemas.microsoft.com/office/powerpoint/2010/main" val="1557908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000" y="360000"/>
            <a:ext cx="10515600" cy="1325563"/>
          </a:xfrm>
        </p:spPr>
        <p:txBody>
          <a:bodyPr/>
          <a:lstStyle/>
          <a:p>
            <a:r>
              <a:rPr lang="en-US" dirty="0"/>
              <a:t>Stand Alone Module 1: Quote and Sales </a:t>
            </a:r>
          </a:p>
        </p:txBody>
      </p:sp>
      <p:sp>
        <p:nvSpPr>
          <p:cNvPr id="27" name="Rectangle 26"/>
          <p:cNvSpPr/>
          <p:nvPr/>
        </p:nvSpPr>
        <p:spPr>
          <a:xfrm>
            <a:off x="900000" y="2700000"/>
            <a:ext cx="2016000" cy="2952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Rectangle 27"/>
          <p:cNvSpPr/>
          <p:nvPr/>
        </p:nvSpPr>
        <p:spPr>
          <a:xfrm>
            <a:off x="1008000" y="2376000"/>
            <a:ext cx="1800000" cy="18000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Content Placeholder 2"/>
          <p:cNvSpPr txBox="1">
            <a:spLocks/>
          </p:cNvSpPr>
          <p:nvPr/>
        </p:nvSpPr>
        <p:spPr>
          <a:xfrm>
            <a:off x="900000" y="4242816"/>
            <a:ext cx="1843929" cy="80616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1600" b="1" dirty="0">
                <a:solidFill>
                  <a:schemeClr val="bg1"/>
                </a:solidFill>
                <a:ea typeface="Roboto" panose="02000000000000000000" pitchFamily="2" charset="0"/>
                <a:cs typeface="Arial" panose="020B0604020202020204" pitchFamily="34" charset="0"/>
              </a:rPr>
              <a:t>User-friendly  Process to guide Customers through the Product Purchase (B2C)</a:t>
            </a:r>
          </a:p>
        </p:txBody>
      </p:sp>
      <p:sp>
        <p:nvSpPr>
          <p:cNvPr id="30" name="Rectangle 29"/>
          <p:cNvSpPr/>
          <p:nvPr/>
        </p:nvSpPr>
        <p:spPr>
          <a:xfrm>
            <a:off x="3060000" y="3240000"/>
            <a:ext cx="2016000" cy="2952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Rectangle 30"/>
          <p:cNvSpPr/>
          <p:nvPr/>
        </p:nvSpPr>
        <p:spPr>
          <a:xfrm>
            <a:off x="3107607" y="2952000"/>
            <a:ext cx="1800000" cy="18000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Content Placeholder 2"/>
          <p:cNvSpPr txBox="1">
            <a:spLocks/>
          </p:cNvSpPr>
          <p:nvPr/>
        </p:nvSpPr>
        <p:spPr>
          <a:xfrm>
            <a:off x="3060000" y="5040000"/>
            <a:ext cx="1847607" cy="2069729"/>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id-ID" sz="1600" b="1" dirty="0">
                <a:solidFill>
                  <a:schemeClr val="bg1"/>
                </a:solidFill>
                <a:ea typeface="Roboto" panose="02000000000000000000" pitchFamily="2" charset="0"/>
                <a:cs typeface="Arial" panose="020B0604020202020204" pitchFamily="34" charset="0"/>
              </a:rPr>
              <a:t>Increased productivity </a:t>
            </a:r>
            <a:r>
              <a:rPr lang="id-ID" sz="1600" b="1" dirty="0" err="1">
                <a:solidFill>
                  <a:schemeClr val="bg1"/>
                </a:solidFill>
                <a:ea typeface="Roboto" panose="02000000000000000000" pitchFamily="2" charset="0"/>
                <a:cs typeface="Arial" panose="020B0604020202020204" pitchFamily="34" charset="0"/>
              </a:rPr>
              <a:t>of</a:t>
            </a:r>
            <a:r>
              <a:rPr lang="id-ID" sz="1600" b="1" dirty="0">
                <a:solidFill>
                  <a:schemeClr val="bg1"/>
                </a:solidFill>
                <a:ea typeface="Roboto" panose="02000000000000000000" pitchFamily="2" charset="0"/>
                <a:cs typeface="Arial" panose="020B0604020202020204" pitchFamily="34" charset="0"/>
              </a:rPr>
              <a:t> </a:t>
            </a:r>
            <a:r>
              <a:rPr lang="id-ID" sz="1600" b="1" dirty="0" err="1">
                <a:solidFill>
                  <a:schemeClr val="bg1"/>
                </a:solidFill>
                <a:ea typeface="Roboto" panose="02000000000000000000" pitchFamily="2" charset="0"/>
                <a:cs typeface="Arial" panose="020B0604020202020204" pitchFamily="34" charset="0"/>
              </a:rPr>
              <a:t>Agents</a:t>
            </a:r>
            <a:r>
              <a:rPr lang="id-ID" sz="1600" b="1" dirty="0">
                <a:solidFill>
                  <a:schemeClr val="bg1"/>
                </a:solidFill>
                <a:ea typeface="Roboto" panose="02000000000000000000" pitchFamily="2" charset="0"/>
                <a:cs typeface="Arial" panose="020B0604020202020204" pitchFamily="34" charset="0"/>
              </a:rPr>
              <a:t> (B2B2C)</a:t>
            </a:r>
            <a:endParaRPr lang="en-US" sz="1100" dirty="0">
              <a:solidFill>
                <a:schemeClr val="bg1"/>
              </a:solidFill>
              <a:ea typeface="Roboto" panose="02000000000000000000" pitchFamily="2" charset="0"/>
              <a:cs typeface="Arial" panose="020B0604020202020204" pitchFamily="34" charset="0"/>
            </a:endParaRPr>
          </a:p>
        </p:txBody>
      </p:sp>
      <p:sp>
        <p:nvSpPr>
          <p:cNvPr id="33" name="Rectangle 32"/>
          <p:cNvSpPr/>
          <p:nvPr/>
        </p:nvSpPr>
        <p:spPr>
          <a:xfrm>
            <a:off x="5220000" y="3780000"/>
            <a:ext cx="2016000" cy="2952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Rectangle 33"/>
          <p:cNvSpPr/>
          <p:nvPr/>
        </p:nvSpPr>
        <p:spPr>
          <a:xfrm>
            <a:off x="5328000" y="3528000"/>
            <a:ext cx="1800000" cy="18000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Rectangle 34"/>
          <p:cNvSpPr/>
          <p:nvPr/>
        </p:nvSpPr>
        <p:spPr>
          <a:xfrm>
            <a:off x="7380000" y="3240000"/>
            <a:ext cx="2016000" cy="295199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Rectangle 35"/>
          <p:cNvSpPr/>
          <p:nvPr/>
        </p:nvSpPr>
        <p:spPr>
          <a:xfrm>
            <a:off x="7488000" y="2952000"/>
            <a:ext cx="1800000" cy="18000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Content Placeholder 2"/>
          <p:cNvSpPr txBox="1">
            <a:spLocks/>
          </p:cNvSpPr>
          <p:nvPr/>
        </p:nvSpPr>
        <p:spPr>
          <a:xfrm>
            <a:off x="7488000" y="5040000"/>
            <a:ext cx="1847607" cy="2069729"/>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1600" b="1" dirty="0">
                <a:solidFill>
                  <a:schemeClr val="bg1"/>
                </a:solidFill>
                <a:ea typeface="Roboto" panose="02000000000000000000" pitchFamily="2" charset="0"/>
                <a:cs typeface="Arial" panose="020B0604020202020204" pitchFamily="34" charset="0"/>
              </a:rPr>
              <a:t>Opportunity to Capture leads online</a:t>
            </a:r>
            <a:endParaRPr lang="en-US" sz="1100" dirty="0">
              <a:solidFill>
                <a:schemeClr val="bg1"/>
              </a:solidFill>
              <a:ea typeface="Roboto" panose="02000000000000000000" pitchFamily="2" charset="0"/>
              <a:cs typeface="Arial" panose="020B0604020202020204" pitchFamily="34" charset="0"/>
            </a:endParaRPr>
          </a:p>
        </p:txBody>
      </p:sp>
      <p:sp>
        <p:nvSpPr>
          <p:cNvPr id="38" name="Rectangle 37"/>
          <p:cNvSpPr/>
          <p:nvPr/>
        </p:nvSpPr>
        <p:spPr>
          <a:xfrm>
            <a:off x="9540000" y="2700000"/>
            <a:ext cx="2016000" cy="2952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9" name="Rectangle 38"/>
          <p:cNvSpPr/>
          <p:nvPr/>
        </p:nvSpPr>
        <p:spPr>
          <a:xfrm>
            <a:off x="9648000" y="2376000"/>
            <a:ext cx="1800000" cy="18000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Content Placeholder 2"/>
          <p:cNvSpPr txBox="1">
            <a:spLocks/>
          </p:cNvSpPr>
          <p:nvPr/>
        </p:nvSpPr>
        <p:spPr>
          <a:xfrm>
            <a:off x="9538272" y="4428000"/>
            <a:ext cx="2052000" cy="2069729"/>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1600" b="1" dirty="0">
                <a:solidFill>
                  <a:schemeClr val="bg1"/>
                </a:solidFill>
                <a:ea typeface="Roboto" panose="02000000000000000000" pitchFamily="2" charset="0"/>
                <a:cs typeface="Arial" panose="020B0604020202020204" pitchFamily="34" charset="0"/>
              </a:rPr>
              <a:t>valuable Channel to Cross-sell, Up-sell Products</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000" y="3168000"/>
            <a:ext cx="2241986" cy="1289142"/>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202" y="3735442"/>
            <a:ext cx="1318727" cy="1318727"/>
          </a:xfrm>
          <a:prstGeom prst="rect">
            <a:avLst/>
          </a:prstGeom>
        </p:spPr>
      </p:pic>
      <p:pic>
        <p:nvPicPr>
          <p:cNvPr id="49" name="Picture 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3535" y="3316471"/>
            <a:ext cx="1662717" cy="1152723"/>
          </a:xfrm>
          <a:prstGeom prst="rect">
            <a:avLst/>
          </a:prstGeom>
        </p:spPr>
      </p:pic>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1" y="2340000"/>
            <a:ext cx="1800000" cy="1800000"/>
          </a:xfrm>
          <a:prstGeom prst="rect">
            <a:avLst/>
          </a:prstGeom>
        </p:spPr>
      </p:pic>
      <p:sp>
        <p:nvSpPr>
          <p:cNvPr id="51" name="TextBox 50"/>
          <p:cNvSpPr txBox="1"/>
          <p:nvPr/>
        </p:nvSpPr>
        <p:spPr>
          <a:xfrm>
            <a:off x="1591015" y="1828337"/>
            <a:ext cx="9489970" cy="1015663"/>
          </a:xfrm>
          <a:prstGeom prst="rect">
            <a:avLst/>
          </a:prstGeom>
          <a:noFill/>
        </p:spPr>
        <p:txBody>
          <a:bodyPr wrap="none" rtlCol="0">
            <a:spAutoFit/>
          </a:bodyPr>
          <a:lstStyle/>
          <a:p>
            <a:pPr algn="ctr"/>
            <a:r>
              <a:rPr lang="en-US" sz="2000" dirty="0" err="1">
                <a:ea typeface="Roboto" panose="02000000000000000000" pitchFamily="2" charset="0"/>
              </a:rPr>
              <a:t>tigerlab’s</a:t>
            </a:r>
            <a:r>
              <a:rPr lang="en-US" sz="2000" dirty="0">
                <a:ea typeface="Roboto" panose="02000000000000000000" pitchFamily="2" charset="0"/>
              </a:rPr>
              <a:t> Quote and Sales Engine is revolutionizing the way insurance is bought and sold, </a:t>
            </a:r>
            <a:br>
              <a:rPr lang="en-US" sz="2000" dirty="0">
                <a:ea typeface="Roboto" panose="02000000000000000000" pitchFamily="2" charset="0"/>
              </a:rPr>
            </a:br>
            <a:r>
              <a:rPr lang="en-US" sz="2000" dirty="0">
                <a:ea typeface="Roboto" panose="02000000000000000000" pitchFamily="2" charset="0"/>
              </a:rPr>
              <a:t>making agents more productive and customers happier.</a:t>
            </a:r>
          </a:p>
          <a:p>
            <a:endParaRPr lang="en-US" sz="2000" dirty="0"/>
          </a:p>
        </p:txBody>
      </p:sp>
      <p:sp>
        <p:nvSpPr>
          <p:cNvPr id="53" name="Content Placeholder 2"/>
          <p:cNvSpPr txBox="1">
            <a:spLocks/>
          </p:cNvSpPr>
          <p:nvPr/>
        </p:nvSpPr>
        <p:spPr>
          <a:xfrm>
            <a:off x="5274006" y="5580000"/>
            <a:ext cx="1847607" cy="2069729"/>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endParaRPr lang="en-US" sz="1100" dirty="0">
              <a:solidFill>
                <a:schemeClr val="bg1"/>
              </a:solidFill>
              <a:ea typeface="Roboto" panose="02000000000000000000" pitchFamily="2" charset="0"/>
              <a:cs typeface="Arial" panose="020B0604020202020204" pitchFamily="34" charset="0"/>
            </a:endParaRPr>
          </a:p>
        </p:txBody>
      </p:sp>
      <p:sp>
        <p:nvSpPr>
          <p:cNvPr id="54" name="Content Placeholder 2"/>
          <p:cNvSpPr txBox="1">
            <a:spLocks/>
          </p:cNvSpPr>
          <p:nvPr/>
        </p:nvSpPr>
        <p:spPr>
          <a:xfrm>
            <a:off x="5328000" y="5616000"/>
            <a:ext cx="1847607" cy="2069729"/>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1600" b="1" dirty="0">
                <a:solidFill>
                  <a:schemeClr val="bg1"/>
                </a:solidFill>
                <a:ea typeface="Roboto" panose="02000000000000000000" pitchFamily="2" charset="0"/>
                <a:cs typeface="Arial" panose="020B0604020202020204" pitchFamily="34" charset="0"/>
              </a:rPr>
              <a:t>Faster, more convenient service for customers</a:t>
            </a:r>
          </a:p>
          <a:p>
            <a:pPr algn="ctr"/>
            <a:endParaRPr lang="en-US" sz="1100" dirty="0">
              <a:solidFill>
                <a:schemeClr val="bg1"/>
              </a:solidFill>
              <a:ea typeface="Roboto" panose="02000000000000000000" pitchFamily="2" charset="0"/>
              <a:cs typeface="Arial" panose="020B0604020202020204" pitchFamily="34" charset="0"/>
            </a:endParaRPr>
          </a:p>
        </p:txBody>
      </p:sp>
      <p:sp>
        <p:nvSpPr>
          <p:cNvPr id="25" name="Slide Number Placeholder 3"/>
          <p:cNvSpPr>
            <a:spLocks noGrp="1"/>
          </p:cNvSpPr>
          <p:nvPr>
            <p:ph type="sldNum" sz="quarter" idx="12"/>
          </p:nvPr>
        </p:nvSpPr>
        <p:spPr>
          <a:xfrm>
            <a:off x="8610600" y="6356350"/>
            <a:ext cx="2743200" cy="365125"/>
          </a:xfrm>
        </p:spPr>
        <p:txBody>
          <a:bodyPr/>
          <a:lstStyle/>
          <a:p>
            <a:r>
              <a:rPr lang="id-ID" dirty="0"/>
              <a:t>5</a:t>
            </a:r>
          </a:p>
        </p:txBody>
      </p:sp>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61724" y="2809098"/>
            <a:ext cx="1152723" cy="1152723"/>
          </a:xfrm>
          <a:prstGeom prst="rect">
            <a:avLst/>
          </a:prstGeom>
        </p:spPr>
      </p:pic>
    </p:spTree>
    <p:extLst>
      <p:ext uri="{BB962C8B-B14F-4D97-AF65-F5344CB8AC3E}">
        <p14:creationId xmlns:p14="http://schemas.microsoft.com/office/powerpoint/2010/main" val="1291522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Quote and Sales System with Guided Process Flow</a:t>
            </a:r>
            <a:br>
              <a:rPr lang="lv-LV" dirty="0"/>
            </a:br>
            <a:endParaRPr lang="en-US" dirty="0"/>
          </a:p>
        </p:txBody>
      </p:sp>
      <p:sp>
        <p:nvSpPr>
          <p:cNvPr id="4" name="Slide Number Placeholder 3"/>
          <p:cNvSpPr>
            <a:spLocks noGrp="1"/>
          </p:cNvSpPr>
          <p:nvPr>
            <p:ph type="sldNum" sz="quarter" idx="12"/>
          </p:nvPr>
        </p:nvSpPr>
        <p:spPr/>
        <p:txBody>
          <a:bodyPr/>
          <a:lstStyle/>
          <a:p>
            <a:fld id="{8DCBC0E4-DBA0-48B1-A4A8-062813EEAD86}" type="slidenum">
              <a:rPr lang="id-ID" smtClean="0"/>
              <a:pPr/>
              <a:t>8</a:t>
            </a:fld>
            <a:endParaRPr lang="id-ID"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5937" r="16667"/>
          <a:stretch/>
        </p:blipFill>
        <p:spPr>
          <a:xfrm>
            <a:off x="2732809" y="1461490"/>
            <a:ext cx="6670964" cy="5023820"/>
          </a:xfrm>
          <a:prstGeom prst="rect">
            <a:avLst/>
          </a:prstGeom>
          <a:ln>
            <a:solidFill>
              <a:schemeClr val="accent1"/>
            </a:solidFill>
          </a:ln>
        </p:spPr>
      </p:pic>
    </p:spTree>
    <p:extLst>
      <p:ext uri="{BB962C8B-B14F-4D97-AF65-F5344CB8AC3E}">
        <p14:creationId xmlns:p14="http://schemas.microsoft.com/office/powerpoint/2010/main" val="1041544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000" y="360000"/>
            <a:ext cx="10515600" cy="1325563"/>
          </a:xfrm>
        </p:spPr>
        <p:txBody>
          <a:bodyPr/>
          <a:lstStyle/>
          <a:p>
            <a:r>
              <a:rPr lang="en-US" dirty="0"/>
              <a:t>Stand Alone Module 2: Claim</a:t>
            </a:r>
          </a:p>
        </p:txBody>
      </p:sp>
      <p:sp>
        <p:nvSpPr>
          <p:cNvPr id="4" name="Slide Number Placeholder 3"/>
          <p:cNvSpPr>
            <a:spLocks noGrp="1"/>
          </p:cNvSpPr>
          <p:nvPr>
            <p:ph type="sldNum" sz="quarter" idx="12"/>
          </p:nvPr>
        </p:nvSpPr>
        <p:spPr>
          <a:xfrm>
            <a:off x="8610600" y="6357600"/>
            <a:ext cx="2743200" cy="365125"/>
          </a:xfrm>
        </p:spPr>
        <p:txBody>
          <a:bodyPr/>
          <a:lstStyle/>
          <a:p>
            <a:fld id="{8DCBC0E4-DBA0-48B1-A4A8-062813EEAD86}" type="slidenum">
              <a:rPr lang="id-ID" smtClean="0"/>
              <a:pPr/>
              <a:t>9</a:t>
            </a:fld>
            <a:endParaRPr lang="id-ID" dirty="0"/>
          </a:p>
        </p:txBody>
      </p:sp>
      <p:sp>
        <p:nvSpPr>
          <p:cNvPr id="7" name="Rectangle 6"/>
          <p:cNvSpPr/>
          <p:nvPr/>
        </p:nvSpPr>
        <p:spPr>
          <a:xfrm>
            <a:off x="900000" y="2700000"/>
            <a:ext cx="2016000" cy="2952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p:nvSpPr>
        <p:spPr>
          <a:xfrm>
            <a:off x="1008000" y="2376000"/>
            <a:ext cx="1800000" cy="18000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Content Placeholder 2"/>
          <p:cNvSpPr txBox="1">
            <a:spLocks/>
          </p:cNvSpPr>
          <p:nvPr/>
        </p:nvSpPr>
        <p:spPr>
          <a:xfrm>
            <a:off x="900000" y="4572000"/>
            <a:ext cx="1847607" cy="2069729"/>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1600" b="1" dirty="0">
                <a:solidFill>
                  <a:schemeClr val="bg1"/>
                </a:solidFill>
                <a:ea typeface="Roboto" panose="02000000000000000000" pitchFamily="2" charset="0"/>
                <a:cs typeface="Arial" panose="020B0604020202020204" pitchFamily="34" charset="0"/>
              </a:rPr>
              <a:t>Minimize turnaround time</a:t>
            </a:r>
          </a:p>
        </p:txBody>
      </p:sp>
      <p:sp>
        <p:nvSpPr>
          <p:cNvPr id="10" name="Rectangle 9"/>
          <p:cNvSpPr/>
          <p:nvPr/>
        </p:nvSpPr>
        <p:spPr>
          <a:xfrm>
            <a:off x="3060000" y="3240000"/>
            <a:ext cx="2016000" cy="2952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p:cNvSpPr/>
          <p:nvPr/>
        </p:nvSpPr>
        <p:spPr>
          <a:xfrm>
            <a:off x="3168000" y="2952000"/>
            <a:ext cx="1800000" cy="18000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Content Placeholder 2"/>
          <p:cNvSpPr txBox="1">
            <a:spLocks/>
          </p:cNvSpPr>
          <p:nvPr/>
        </p:nvSpPr>
        <p:spPr>
          <a:xfrm>
            <a:off x="3060000" y="5040000"/>
            <a:ext cx="1847607" cy="2069729"/>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id-ID" sz="1600" b="1" dirty="0">
                <a:solidFill>
                  <a:schemeClr val="bg1"/>
                </a:solidFill>
                <a:ea typeface="Roboto" panose="02000000000000000000" pitchFamily="2" charset="0"/>
                <a:cs typeface="Arial" panose="020B0604020202020204" pitchFamily="34" charset="0"/>
              </a:rPr>
              <a:t>Increase productivity</a:t>
            </a:r>
            <a:endParaRPr lang="en-US" sz="1100" dirty="0">
              <a:solidFill>
                <a:schemeClr val="bg1"/>
              </a:solidFill>
              <a:ea typeface="Roboto" panose="02000000000000000000" pitchFamily="2" charset="0"/>
              <a:cs typeface="Arial" panose="020B0604020202020204" pitchFamily="34" charset="0"/>
            </a:endParaRPr>
          </a:p>
        </p:txBody>
      </p:sp>
      <p:sp>
        <p:nvSpPr>
          <p:cNvPr id="13" name="Rectangle 12"/>
          <p:cNvSpPr/>
          <p:nvPr/>
        </p:nvSpPr>
        <p:spPr>
          <a:xfrm>
            <a:off x="5220000" y="3780000"/>
            <a:ext cx="2016000" cy="2952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ectangle 13"/>
          <p:cNvSpPr/>
          <p:nvPr/>
        </p:nvSpPr>
        <p:spPr>
          <a:xfrm>
            <a:off x="5328000" y="3528000"/>
            <a:ext cx="1800000" cy="18000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ectangle 14"/>
          <p:cNvSpPr/>
          <p:nvPr/>
        </p:nvSpPr>
        <p:spPr>
          <a:xfrm>
            <a:off x="7380000" y="3240000"/>
            <a:ext cx="2016000" cy="2952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ectangle 15"/>
          <p:cNvSpPr/>
          <p:nvPr/>
        </p:nvSpPr>
        <p:spPr>
          <a:xfrm>
            <a:off x="7488000" y="2952000"/>
            <a:ext cx="1800000" cy="18000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Content Placeholder 2"/>
          <p:cNvSpPr txBox="1">
            <a:spLocks/>
          </p:cNvSpPr>
          <p:nvPr/>
        </p:nvSpPr>
        <p:spPr>
          <a:xfrm>
            <a:off x="7488000" y="5040000"/>
            <a:ext cx="1847607" cy="2069729"/>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1600" b="1" dirty="0">
                <a:solidFill>
                  <a:schemeClr val="bg1"/>
                </a:solidFill>
                <a:ea typeface="Roboto" panose="02000000000000000000" pitchFamily="2" charset="0"/>
                <a:cs typeface="Arial" panose="020B0604020202020204" pitchFamily="34" charset="0"/>
              </a:rPr>
              <a:t>Simplify claim document management</a:t>
            </a:r>
            <a:endParaRPr lang="en-US" sz="1100" dirty="0">
              <a:solidFill>
                <a:schemeClr val="bg1"/>
              </a:solidFill>
              <a:ea typeface="Roboto" panose="02000000000000000000" pitchFamily="2" charset="0"/>
              <a:cs typeface="Arial" panose="020B0604020202020204" pitchFamily="34" charset="0"/>
            </a:endParaRPr>
          </a:p>
        </p:txBody>
      </p:sp>
      <p:sp>
        <p:nvSpPr>
          <p:cNvPr id="18" name="Rectangle 17"/>
          <p:cNvSpPr/>
          <p:nvPr/>
        </p:nvSpPr>
        <p:spPr>
          <a:xfrm>
            <a:off x="9540000" y="2700000"/>
            <a:ext cx="2016000" cy="2952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Rectangle 18"/>
          <p:cNvSpPr/>
          <p:nvPr/>
        </p:nvSpPr>
        <p:spPr>
          <a:xfrm>
            <a:off x="9648000" y="2376000"/>
            <a:ext cx="1800000" cy="18000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Content Placeholder 2"/>
          <p:cNvSpPr txBox="1">
            <a:spLocks/>
          </p:cNvSpPr>
          <p:nvPr/>
        </p:nvSpPr>
        <p:spPr>
          <a:xfrm>
            <a:off x="9648000" y="4572000"/>
            <a:ext cx="1847607" cy="2069729"/>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1600" b="1" dirty="0">
                <a:solidFill>
                  <a:schemeClr val="bg1"/>
                </a:solidFill>
                <a:ea typeface="Roboto" panose="02000000000000000000" pitchFamily="2" charset="0"/>
                <a:cs typeface="Arial" panose="020B0604020202020204" pitchFamily="34" charset="0"/>
              </a:rPr>
              <a:t>Reduce infrastructure costs</a:t>
            </a:r>
            <a:endParaRPr lang="en-US" sz="1100" dirty="0">
              <a:solidFill>
                <a:schemeClr val="bg1"/>
              </a:solidFill>
              <a:ea typeface="Roboto" panose="02000000000000000000" pitchFamily="2" charset="0"/>
              <a:cs typeface="Arial" panose="020B0604020202020204" pitchFamily="3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5567" y="2584749"/>
            <a:ext cx="1323723" cy="1323723"/>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8000" y="3168000"/>
            <a:ext cx="2241986" cy="1289142"/>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0000" y="3599820"/>
            <a:ext cx="1464828" cy="1464828"/>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8000" y="3261607"/>
            <a:ext cx="1152723" cy="1152723"/>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48000" y="2688331"/>
            <a:ext cx="1661342" cy="1107561"/>
          </a:xfrm>
          <a:prstGeom prst="rect">
            <a:avLst/>
          </a:prstGeom>
        </p:spPr>
      </p:pic>
      <p:sp>
        <p:nvSpPr>
          <p:cNvPr id="26" name="Content Placeholder 2"/>
          <p:cNvSpPr txBox="1">
            <a:spLocks/>
          </p:cNvSpPr>
          <p:nvPr/>
        </p:nvSpPr>
        <p:spPr>
          <a:xfrm>
            <a:off x="5328000" y="5616000"/>
            <a:ext cx="1847607" cy="1887033"/>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1600" b="1" dirty="0">
                <a:solidFill>
                  <a:schemeClr val="bg1"/>
                </a:solidFill>
                <a:ea typeface="Roboto" panose="02000000000000000000" pitchFamily="2" charset="0"/>
                <a:cs typeface="Arial" panose="020B0604020202020204" pitchFamily="34" charset="0"/>
              </a:rPr>
              <a:t>Reduce fraudulent claims</a:t>
            </a:r>
            <a:endParaRPr lang="en-US" sz="1100" dirty="0">
              <a:solidFill>
                <a:schemeClr val="bg1"/>
              </a:solidFill>
              <a:ea typeface="Roboto" panose="02000000000000000000" pitchFamily="2" charset="0"/>
              <a:cs typeface="Arial" panose="020B0604020202020204" pitchFamily="34" charset="0"/>
            </a:endParaRPr>
          </a:p>
        </p:txBody>
      </p:sp>
      <p:sp>
        <p:nvSpPr>
          <p:cNvPr id="27" name="TextBox 26"/>
          <p:cNvSpPr txBox="1"/>
          <p:nvPr/>
        </p:nvSpPr>
        <p:spPr>
          <a:xfrm>
            <a:off x="2760456" y="1800000"/>
            <a:ext cx="7197291" cy="1015663"/>
          </a:xfrm>
          <a:prstGeom prst="rect">
            <a:avLst/>
          </a:prstGeom>
          <a:noFill/>
        </p:spPr>
        <p:txBody>
          <a:bodyPr wrap="none" rtlCol="0">
            <a:spAutoFit/>
          </a:bodyPr>
          <a:lstStyle/>
          <a:p>
            <a:r>
              <a:rPr lang="en-US" sz="2000" dirty="0">
                <a:ea typeface="Roboto" panose="02000000000000000000" pitchFamily="2" charset="0"/>
              </a:rPr>
              <a:t>Simple and easy to use solution so claimants can lodge their claims </a:t>
            </a:r>
          </a:p>
          <a:p>
            <a:pPr algn="ctr"/>
            <a:r>
              <a:rPr lang="en-US" sz="2000" dirty="0">
                <a:ea typeface="Roboto" panose="02000000000000000000" pitchFamily="2" charset="0"/>
              </a:rPr>
              <a:t>from wherever they are at the moment</a:t>
            </a:r>
          </a:p>
          <a:p>
            <a:endParaRPr lang="en-US" sz="2000" dirty="0"/>
          </a:p>
        </p:txBody>
      </p:sp>
    </p:spTree>
    <p:extLst>
      <p:ext uri="{BB962C8B-B14F-4D97-AF65-F5344CB8AC3E}">
        <p14:creationId xmlns:p14="http://schemas.microsoft.com/office/powerpoint/2010/main" val="4314390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YD67kqAmfEe2FsMitlZLVA"/>
</p:tagLst>
</file>

<file path=ppt/theme/theme1.xml><?xml version="1.0" encoding="utf-8"?>
<a:theme xmlns:a="http://schemas.openxmlformats.org/drawingml/2006/main" name="Office Theme">
  <a:themeElements>
    <a:clrScheme name="Biru">
      <a:dk1>
        <a:sysClr val="windowText" lastClr="000000"/>
      </a:dk1>
      <a:lt1>
        <a:sysClr val="window" lastClr="FFFFFF"/>
      </a:lt1>
      <a:dk2>
        <a:srgbClr val="44546A"/>
      </a:dk2>
      <a:lt2>
        <a:srgbClr val="E7E6E6"/>
      </a:lt2>
      <a:accent1>
        <a:srgbClr val="1F608B"/>
      </a:accent1>
      <a:accent2>
        <a:srgbClr val="2980B9"/>
      </a:accent2>
      <a:accent3>
        <a:srgbClr val="4098D4"/>
      </a:accent3>
      <a:accent4>
        <a:srgbClr val="7BB8E1"/>
      </a:accent4>
      <a:accent5>
        <a:srgbClr val="9FCBE9"/>
      </a:accent5>
      <a:accent6>
        <a:srgbClr val="C6E0F2"/>
      </a:accent6>
      <a:hlink>
        <a:srgbClr val="B1D7FD"/>
      </a:hlink>
      <a:folHlink>
        <a:srgbClr val="8FE2F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15117</TotalTime>
  <Words>2008</Words>
  <Application>Microsoft Office PowerPoint</Application>
  <PresentationFormat>Widescreen</PresentationFormat>
  <Paragraphs>361</Paragraphs>
  <Slides>36</Slides>
  <Notes>24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SimSun</vt:lpstr>
      <vt:lpstr>Arial</vt:lpstr>
      <vt:lpstr>Calibri</vt:lpstr>
      <vt:lpstr>Calibri Light</vt:lpstr>
      <vt:lpstr>FontAwesome</vt:lpstr>
      <vt:lpstr>Kefa</vt:lpstr>
      <vt:lpstr>Lato</vt:lpstr>
      <vt:lpstr>Mangal</vt:lpstr>
      <vt:lpstr>Open Sans Light</vt:lpstr>
      <vt:lpstr>Roboto</vt:lpstr>
      <vt:lpstr>Times New Roman</vt:lpstr>
      <vt:lpstr>Wingdings</vt:lpstr>
      <vt:lpstr>Office Theme</vt:lpstr>
      <vt:lpstr>PowerPoint Presentation</vt:lpstr>
      <vt:lpstr>PowerPoint Presentation</vt:lpstr>
      <vt:lpstr>PowerPoint Presentation</vt:lpstr>
      <vt:lpstr>tigerlab’s Unique Selling Propositions (USP) </vt:lpstr>
      <vt:lpstr>PowerPoint Presentation</vt:lpstr>
      <vt:lpstr>tigerlab INSURANCE - Business Suite</vt:lpstr>
      <vt:lpstr>Stand Alone Module 1: Quote and Sales </vt:lpstr>
      <vt:lpstr>Quote and Sales System with Guided Process Flow </vt:lpstr>
      <vt:lpstr>Stand Alone Module 2: Claim</vt:lpstr>
      <vt:lpstr>(Mobile) Claim on the Spot </vt:lpstr>
      <vt:lpstr>Stand Alone Module 3: Customer Service Portal</vt:lpstr>
      <vt:lpstr>Stand Alone Module 3: Customer Service Portal  </vt:lpstr>
      <vt:lpstr>Supported Products</vt:lpstr>
      <vt:lpstr>Powerful API: Connecting Everything </vt:lpstr>
      <vt:lpstr>Industry Leading Technology to Ensure Safety  </vt:lpstr>
      <vt:lpstr>Various Business Concepts (1-3)</vt:lpstr>
      <vt:lpstr>Various Business Concepts (4-5)</vt:lpstr>
      <vt:lpstr>Client Example “Habib Insurance”</vt:lpstr>
      <vt:lpstr>tigerlab’s INSURANCE software Clients </vt:lpstr>
      <vt:lpstr>PowerPoint Presentation</vt:lpstr>
      <vt:lpstr>PowerPoint Presentation</vt:lpstr>
      <vt:lpstr>PowerPoint Presentation</vt:lpstr>
      <vt:lpstr>PowerPoint Presentation</vt:lpstr>
      <vt:lpstr>various Client Insights </vt:lpstr>
      <vt:lpstr>Customer References</vt:lpstr>
      <vt:lpstr>Get in touch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Uldis Zalcmanis</dc:creator>
  <cp:lastModifiedBy>tigerlab</cp:lastModifiedBy>
  <cp:revision>638</cp:revision>
  <cp:lastPrinted>2017-02-10T03:09:30Z</cp:lastPrinted>
  <dcterms:created xsi:type="dcterms:W3CDTF">2015-03-14T07:02:28Z</dcterms:created>
  <dcterms:modified xsi:type="dcterms:W3CDTF">2018-01-17T08:44:44Z</dcterms:modified>
</cp:coreProperties>
</file>